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56" r:id="rId5"/>
    <p:sldId id="257" r:id="rId6"/>
    <p:sldId id="258" r:id="rId7"/>
    <p:sldId id="279" r:id="rId8"/>
    <p:sldId id="260" r:id="rId9"/>
    <p:sldId id="292" r:id="rId10"/>
    <p:sldId id="259" r:id="rId11"/>
    <p:sldId id="278" r:id="rId12"/>
    <p:sldId id="270" r:id="rId13"/>
    <p:sldId id="271" r:id="rId14"/>
    <p:sldId id="274" r:id="rId15"/>
    <p:sldId id="273" r:id="rId16"/>
    <p:sldId id="280" r:id="rId17"/>
    <p:sldId id="304" r:id="rId18"/>
    <p:sldId id="272" r:id="rId19"/>
    <p:sldId id="261" r:id="rId20"/>
    <p:sldId id="264" r:id="rId21"/>
    <p:sldId id="281" r:id="rId22"/>
    <p:sldId id="314" r:id="rId23"/>
    <p:sldId id="302" r:id="rId24"/>
    <p:sldId id="305" r:id="rId25"/>
    <p:sldId id="298" r:id="rId26"/>
    <p:sldId id="266" r:id="rId27"/>
    <p:sldId id="275" r:id="rId28"/>
    <p:sldId id="282" r:id="rId29"/>
    <p:sldId id="283" r:id="rId30"/>
    <p:sldId id="277" r:id="rId31"/>
    <p:sldId id="284" r:id="rId32"/>
    <p:sldId id="276" r:id="rId33"/>
    <p:sldId id="286" r:id="rId34"/>
    <p:sldId id="295" r:id="rId35"/>
    <p:sldId id="299" r:id="rId36"/>
    <p:sldId id="263" r:id="rId37"/>
    <p:sldId id="307" r:id="rId38"/>
    <p:sldId id="300" r:id="rId39"/>
    <p:sldId id="319" r:id="rId40"/>
    <p:sldId id="306" r:id="rId41"/>
    <p:sldId id="316" r:id="rId42"/>
    <p:sldId id="317" r:id="rId43"/>
    <p:sldId id="318" r:id="rId44"/>
    <p:sldId id="294" r:id="rId45"/>
    <p:sldId id="310" r:id="rId46"/>
    <p:sldId id="311" r:id="rId47"/>
    <p:sldId id="290" r:id="rId48"/>
    <p:sldId id="309" r:id="rId4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A1A1DB-4F8C-4330-B377-1BE8E7E53345}">
          <p14:sldIdLst>
            <p14:sldId id="256"/>
            <p14:sldId id="257"/>
          </p14:sldIdLst>
        </p14:section>
        <p14:section name="Mục đích" id="{049DAB6A-DDE2-4D72-8D38-CC94ED506D90}">
          <p14:sldIdLst>
            <p14:sldId id="258"/>
            <p14:sldId id="279"/>
          </p14:sldIdLst>
        </p14:section>
        <p14:section name="Pipeline" id="{4D25117D-65C6-4CB1-8474-49BD133C2FA3}">
          <p14:sldIdLst>
            <p14:sldId id="260"/>
            <p14:sldId id="292"/>
          </p14:sldIdLst>
        </p14:section>
        <p14:section name="BGR2GRAY" id="{7C73E26D-C057-4BDC-9A6F-5191959E4198}">
          <p14:sldIdLst>
            <p14:sldId id="259"/>
          </p14:sldIdLst>
        </p14:section>
        <p14:section name="tăng độ tương phản" id="{3BE1E031-9605-4A6C-8DD8-5415DDE0AF02}">
          <p14:sldIdLst>
            <p14:sldId id="278"/>
            <p14:sldId id="270"/>
            <p14:sldId id="271"/>
          </p14:sldIdLst>
        </p14:section>
        <p14:section name="find Contour" id="{2F61D39A-A2B9-4E5F-8099-F00DAEE78008}">
          <p14:sldIdLst>
            <p14:sldId id="274"/>
            <p14:sldId id="273"/>
            <p14:sldId id="280"/>
            <p14:sldId id="304"/>
            <p14:sldId id="272"/>
            <p14:sldId id="261"/>
            <p14:sldId id="264"/>
            <p14:sldId id="281"/>
            <p14:sldId id="314"/>
          </p14:sldIdLst>
        </p14:section>
        <p14:section name="Haarcascade" id="{E3ACE443-91C2-4B43-BDD7-BC79ED82AD35}">
          <p14:sldIdLst>
            <p14:sldId id="302"/>
            <p14:sldId id="305"/>
          </p14:sldIdLst>
        </p14:section>
        <p14:section name="Character Recognition" id="{9B35415D-2BDC-4299-AA2F-6F0556D7A88E}">
          <p14:sldIdLst>
            <p14:sldId id="298"/>
            <p14:sldId id="266"/>
            <p14:sldId id="275"/>
            <p14:sldId id="282"/>
            <p14:sldId id="283"/>
            <p14:sldId id="277"/>
            <p14:sldId id="284"/>
            <p14:sldId id="276"/>
          </p14:sldIdLst>
        </p14:section>
        <p14:section name="Evaluation" id="{07B0A450-E6FA-4884-BF5B-B24761A4E229}">
          <p14:sldIdLst>
            <p14:sldId id="286"/>
            <p14:sldId id="295"/>
            <p14:sldId id="299"/>
            <p14:sldId id="263"/>
            <p14:sldId id="307"/>
            <p14:sldId id="300"/>
            <p14:sldId id="319"/>
          </p14:sldIdLst>
        </p14:section>
        <p14:section name="Nhận xét - Hạn chế" id="{CFFCD74B-04B3-421E-876E-7258EAC58160}">
          <p14:sldIdLst>
            <p14:sldId id="306"/>
            <p14:sldId id="316"/>
            <p14:sldId id="317"/>
            <p14:sldId id="318"/>
            <p14:sldId id="294"/>
            <p14:sldId id="310"/>
            <p14:sldId id="311"/>
            <p14:sldId id="290"/>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BB578C-EE7E-42E9-995E-A3308E304983}" v="59" dt="2022-06-26T10:04:24.992"/>
    <p1510:client id="{F2CA93D7-82B3-4263-9C4E-8B0AB25C2DCD}" v="617" dt="2022-06-26T09:52:59.544"/>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4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517CFD-5F4F-438D-BB16-ACC5836CB7E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3E633A4-45AD-48AA-A45B-B0E6781525A2}">
      <dgm:prSet/>
      <dgm:spPr/>
      <dgm:t>
        <a:bodyPr/>
        <a:lstStyle/>
        <a:p>
          <a:r>
            <a:rPr lang="vi-VN"/>
            <a:t>Giới thiệu bài toán</a:t>
          </a:r>
          <a:endParaRPr lang="en-US"/>
        </a:p>
      </dgm:t>
    </dgm:pt>
    <dgm:pt modelId="{EF3B2219-0DE5-4429-89D3-4EA48774F981}" type="parTrans" cxnId="{5193AC2B-70A0-450A-82C2-412D0D726CAD}">
      <dgm:prSet/>
      <dgm:spPr/>
      <dgm:t>
        <a:bodyPr/>
        <a:lstStyle/>
        <a:p>
          <a:endParaRPr lang="en-US"/>
        </a:p>
      </dgm:t>
    </dgm:pt>
    <dgm:pt modelId="{7E1E5458-588F-486D-B1A3-7D53CC5782E0}" type="sibTrans" cxnId="{5193AC2B-70A0-450A-82C2-412D0D726CAD}">
      <dgm:prSet/>
      <dgm:spPr/>
      <dgm:t>
        <a:bodyPr/>
        <a:lstStyle/>
        <a:p>
          <a:endParaRPr lang="en-US"/>
        </a:p>
      </dgm:t>
    </dgm:pt>
    <dgm:pt modelId="{ADE96028-F040-4482-929D-925E2E8B3FE4}">
      <dgm:prSet/>
      <dgm:spPr/>
      <dgm:t>
        <a:bodyPr/>
        <a:lstStyle/>
        <a:p>
          <a:r>
            <a:rPr lang="vi-VN"/>
            <a:t>Mô tả bài toán</a:t>
          </a:r>
          <a:endParaRPr lang="en-US"/>
        </a:p>
      </dgm:t>
    </dgm:pt>
    <dgm:pt modelId="{8B6D2965-8449-4F82-8223-FCC331DF20F9}" type="parTrans" cxnId="{49BB8A8F-C446-41E6-AB2D-CE17C0EF65D1}">
      <dgm:prSet/>
      <dgm:spPr/>
      <dgm:t>
        <a:bodyPr/>
        <a:lstStyle/>
        <a:p>
          <a:endParaRPr lang="en-US"/>
        </a:p>
      </dgm:t>
    </dgm:pt>
    <dgm:pt modelId="{5AD1C254-6FEE-4AA0-A710-D4E9F0CBF4CE}" type="sibTrans" cxnId="{49BB8A8F-C446-41E6-AB2D-CE17C0EF65D1}">
      <dgm:prSet/>
      <dgm:spPr/>
      <dgm:t>
        <a:bodyPr/>
        <a:lstStyle/>
        <a:p>
          <a:endParaRPr lang="en-US"/>
        </a:p>
      </dgm:t>
    </dgm:pt>
    <dgm:pt modelId="{9D734255-F75C-4BB4-BE47-CD36514BA25A}">
      <dgm:prSet/>
      <dgm:spPr/>
      <dgm:t>
        <a:bodyPr/>
        <a:lstStyle/>
        <a:p>
          <a:r>
            <a:rPr lang="vi-VN"/>
            <a:t>Pipeline</a:t>
          </a:r>
          <a:endParaRPr lang="en-US"/>
        </a:p>
      </dgm:t>
    </dgm:pt>
    <dgm:pt modelId="{BDBC5FEC-8348-4EDE-B36C-39273E6B89EF}" type="parTrans" cxnId="{769EE954-7F28-4786-8C90-D4C19833C664}">
      <dgm:prSet/>
      <dgm:spPr/>
      <dgm:t>
        <a:bodyPr/>
        <a:lstStyle/>
        <a:p>
          <a:endParaRPr lang="en-US"/>
        </a:p>
      </dgm:t>
    </dgm:pt>
    <dgm:pt modelId="{988AB020-734B-4532-BA12-03D65B8589D7}" type="sibTrans" cxnId="{769EE954-7F28-4786-8C90-D4C19833C664}">
      <dgm:prSet/>
      <dgm:spPr/>
      <dgm:t>
        <a:bodyPr/>
        <a:lstStyle/>
        <a:p>
          <a:endParaRPr lang="en-US"/>
        </a:p>
      </dgm:t>
    </dgm:pt>
    <dgm:pt modelId="{3540C6F5-CAF9-47E9-BC46-165D481C3A32}">
      <dgm:prSet/>
      <dgm:spPr/>
      <dgm:t>
        <a:bodyPr/>
        <a:lstStyle/>
        <a:p>
          <a:r>
            <a:rPr lang="vi-VN"/>
            <a:t>Đánh giá</a:t>
          </a:r>
          <a:endParaRPr lang="en-US"/>
        </a:p>
      </dgm:t>
    </dgm:pt>
    <dgm:pt modelId="{B6C47F7D-4466-4659-A5B6-EB6C15E19A68}" type="parTrans" cxnId="{8CA56860-EE41-40BB-AC51-42DFA32ED36D}">
      <dgm:prSet/>
      <dgm:spPr/>
      <dgm:t>
        <a:bodyPr/>
        <a:lstStyle/>
        <a:p>
          <a:endParaRPr lang="en-US"/>
        </a:p>
      </dgm:t>
    </dgm:pt>
    <dgm:pt modelId="{8649D207-65FF-4BE1-B0D8-A086ED89A2A9}" type="sibTrans" cxnId="{8CA56860-EE41-40BB-AC51-42DFA32ED36D}">
      <dgm:prSet/>
      <dgm:spPr/>
      <dgm:t>
        <a:bodyPr/>
        <a:lstStyle/>
        <a:p>
          <a:endParaRPr lang="en-US"/>
        </a:p>
      </dgm:t>
    </dgm:pt>
    <dgm:pt modelId="{2BF1C3E0-50CE-4FD5-96F4-D517F99C0D85}" type="pres">
      <dgm:prSet presAssocID="{7B517CFD-5F4F-438D-BB16-ACC5836CB7E3}" presName="linear" presStyleCnt="0">
        <dgm:presLayoutVars>
          <dgm:animLvl val="lvl"/>
          <dgm:resizeHandles val="exact"/>
        </dgm:presLayoutVars>
      </dgm:prSet>
      <dgm:spPr/>
    </dgm:pt>
    <dgm:pt modelId="{05DE7833-281F-4615-BA1E-EB88A3B935AA}" type="pres">
      <dgm:prSet presAssocID="{F3E633A4-45AD-48AA-A45B-B0E6781525A2}" presName="parentText" presStyleLbl="node1" presStyleIdx="0" presStyleCnt="4">
        <dgm:presLayoutVars>
          <dgm:chMax val="0"/>
          <dgm:bulletEnabled val="1"/>
        </dgm:presLayoutVars>
      </dgm:prSet>
      <dgm:spPr/>
    </dgm:pt>
    <dgm:pt modelId="{CFBE61BE-3F11-4F60-AF13-36A387E2E717}" type="pres">
      <dgm:prSet presAssocID="{7E1E5458-588F-486D-B1A3-7D53CC5782E0}" presName="spacer" presStyleCnt="0"/>
      <dgm:spPr/>
    </dgm:pt>
    <dgm:pt modelId="{2E7408E7-9AA7-48B7-9A76-B58AB72401DB}" type="pres">
      <dgm:prSet presAssocID="{ADE96028-F040-4482-929D-925E2E8B3FE4}" presName="parentText" presStyleLbl="node1" presStyleIdx="1" presStyleCnt="4">
        <dgm:presLayoutVars>
          <dgm:chMax val="0"/>
          <dgm:bulletEnabled val="1"/>
        </dgm:presLayoutVars>
      </dgm:prSet>
      <dgm:spPr/>
    </dgm:pt>
    <dgm:pt modelId="{B050DC78-6064-4382-B53E-96A6A967BCBF}" type="pres">
      <dgm:prSet presAssocID="{5AD1C254-6FEE-4AA0-A710-D4E9F0CBF4CE}" presName="spacer" presStyleCnt="0"/>
      <dgm:spPr/>
    </dgm:pt>
    <dgm:pt modelId="{A13FEDC7-22E2-4BE5-9CD2-3DB25D545F81}" type="pres">
      <dgm:prSet presAssocID="{9D734255-F75C-4BB4-BE47-CD36514BA25A}" presName="parentText" presStyleLbl="node1" presStyleIdx="2" presStyleCnt="4">
        <dgm:presLayoutVars>
          <dgm:chMax val="0"/>
          <dgm:bulletEnabled val="1"/>
        </dgm:presLayoutVars>
      </dgm:prSet>
      <dgm:spPr/>
    </dgm:pt>
    <dgm:pt modelId="{8797D29F-4005-414A-9E33-2EFAC9C65140}" type="pres">
      <dgm:prSet presAssocID="{988AB020-734B-4532-BA12-03D65B8589D7}" presName="spacer" presStyleCnt="0"/>
      <dgm:spPr/>
    </dgm:pt>
    <dgm:pt modelId="{2FFD62C9-0021-418C-BD74-924CAEC649A9}" type="pres">
      <dgm:prSet presAssocID="{3540C6F5-CAF9-47E9-BC46-165D481C3A32}" presName="parentText" presStyleLbl="node1" presStyleIdx="3" presStyleCnt="4">
        <dgm:presLayoutVars>
          <dgm:chMax val="0"/>
          <dgm:bulletEnabled val="1"/>
        </dgm:presLayoutVars>
      </dgm:prSet>
      <dgm:spPr/>
    </dgm:pt>
  </dgm:ptLst>
  <dgm:cxnLst>
    <dgm:cxn modelId="{C98B2E00-5456-4DFB-8E42-2EE6EC206F97}" type="presOf" srcId="{3540C6F5-CAF9-47E9-BC46-165D481C3A32}" destId="{2FFD62C9-0021-418C-BD74-924CAEC649A9}" srcOrd="0" destOrd="0" presId="urn:microsoft.com/office/officeart/2005/8/layout/vList2"/>
    <dgm:cxn modelId="{C3BDAB23-2B9A-4496-8C33-482C6753946A}" type="presOf" srcId="{9D734255-F75C-4BB4-BE47-CD36514BA25A}" destId="{A13FEDC7-22E2-4BE5-9CD2-3DB25D545F81}" srcOrd="0" destOrd="0" presId="urn:microsoft.com/office/officeart/2005/8/layout/vList2"/>
    <dgm:cxn modelId="{5193AC2B-70A0-450A-82C2-412D0D726CAD}" srcId="{7B517CFD-5F4F-438D-BB16-ACC5836CB7E3}" destId="{F3E633A4-45AD-48AA-A45B-B0E6781525A2}" srcOrd="0" destOrd="0" parTransId="{EF3B2219-0DE5-4429-89D3-4EA48774F981}" sibTransId="{7E1E5458-588F-486D-B1A3-7D53CC5782E0}"/>
    <dgm:cxn modelId="{D924232D-8945-494D-A4CC-2DB0B4CF8B88}" type="presOf" srcId="{7B517CFD-5F4F-438D-BB16-ACC5836CB7E3}" destId="{2BF1C3E0-50CE-4FD5-96F4-D517F99C0D85}" srcOrd="0" destOrd="0" presId="urn:microsoft.com/office/officeart/2005/8/layout/vList2"/>
    <dgm:cxn modelId="{8CA56860-EE41-40BB-AC51-42DFA32ED36D}" srcId="{7B517CFD-5F4F-438D-BB16-ACC5836CB7E3}" destId="{3540C6F5-CAF9-47E9-BC46-165D481C3A32}" srcOrd="3" destOrd="0" parTransId="{B6C47F7D-4466-4659-A5B6-EB6C15E19A68}" sibTransId="{8649D207-65FF-4BE1-B0D8-A086ED89A2A9}"/>
    <dgm:cxn modelId="{24148945-F753-4B01-B676-AA6983904FB7}" type="presOf" srcId="{ADE96028-F040-4482-929D-925E2E8B3FE4}" destId="{2E7408E7-9AA7-48B7-9A76-B58AB72401DB}" srcOrd="0" destOrd="0" presId="urn:microsoft.com/office/officeart/2005/8/layout/vList2"/>
    <dgm:cxn modelId="{9FB9474B-F874-4041-9BD9-EAC6375BBDA4}" type="presOf" srcId="{F3E633A4-45AD-48AA-A45B-B0E6781525A2}" destId="{05DE7833-281F-4615-BA1E-EB88A3B935AA}" srcOrd="0" destOrd="0" presId="urn:microsoft.com/office/officeart/2005/8/layout/vList2"/>
    <dgm:cxn modelId="{769EE954-7F28-4786-8C90-D4C19833C664}" srcId="{7B517CFD-5F4F-438D-BB16-ACC5836CB7E3}" destId="{9D734255-F75C-4BB4-BE47-CD36514BA25A}" srcOrd="2" destOrd="0" parTransId="{BDBC5FEC-8348-4EDE-B36C-39273E6B89EF}" sibTransId="{988AB020-734B-4532-BA12-03D65B8589D7}"/>
    <dgm:cxn modelId="{49BB8A8F-C446-41E6-AB2D-CE17C0EF65D1}" srcId="{7B517CFD-5F4F-438D-BB16-ACC5836CB7E3}" destId="{ADE96028-F040-4482-929D-925E2E8B3FE4}" srcOrd="1" destOrd="0" parTransId="{8B6D2965-8449-4F82-8223-FCC331DF20F9}" sibTransId="{5AD1C254-6FEE-4AA0-A710-D4E9F0CBF4CE}"/>
    <dgm:cxn modelId="{2D84DACD-97A9-410A-AB47-A29110C5F16F}" type="presParOf" srcId="{2BF1C3E0-50CE-4FD5-96F4-D517F99C0D85}" destId="{05DE7833-281F-4615-BA1E-EB88A3B935AA}" srcOrd="0" destOrd="0" presId="urn:microsoft.com/office/officeart/2005/8/layout/vList2"/>
    <dgm:cxn modelId="{F71E263A-53ED-4C72-B9B3-73DB3B59E0CC}" type="presParOf" srcId="{2BF1C3E0-50CE-4FD5-96F4-D517F99C0D85}" destId="{CFBE61BE-3F11-4F60-AF13-36A387E2E717}" srcOrd="1" destOrd="0" presId="urn:microsoft.com/office/officeart/2005/8/layout/vList2"/>
    <dgm:cxn modelId="{A7FE3F85-F736-4CF5-B4B6-9303B0691943}" type="presParOf" srcId="{2BF1C3E0-50CE-4FD5-96F4-D517F99C0D85}" destId="{2E7408E7-9AA7-48B7-9A76-B58AB72401DB}" srcOrd="2" destOrd="0" presId="urn:microsoft.com/office/officeart/2005/8/layout/vList2"/>
    <dgm:cxn modelId="{3D8482DE-33C4-42A7-B0CD-D813B8198721}" type="presParOf" srcId="{2BF1C3E0-50CE-4FD5-96F4-D517F99C0D85}" destId="{B050DC78-6064-4382-B53E-96A6A967BCBF}" srcOrd="3" destOrd="0" presId="urn:microsoft.com/office/officeart/2005/8/layout/vList2"/>
    <dgm:cxn modelId="{FD4E0CBF-B972-4F5C-9E3A-ADF6C128041A}" type="presParOf" srcId="{2BF1C3E0-50CE-4FD5-96F4-D517F99C0D85}" destId="{A13FEDC7-22E2-4BE5-9CD2-3DB25D545F81}" srcOrd="4" destOrd="0" presId="urn:microsoft.com/office/officeart/2005/8/layout/vList2"/>
    <dgm:cxn modelId="{3856B8C8-F90D-4390-9D3E-7497ADFE0AF7}" type="presParOf" srcId="{2BF1C3E0-50CE-4FD5-96F4-D517F99C0D85}" destId="{8797D29F-4005-414A-9E33-2EFAC9C65140}" srcOrd="5" destOrd="0" presId="urn:microsoft.com/office/officeart/2005/8/layout/vList2"/>
    <dgm:cxn modelId="{F3183888-2428-41D1-9A74-A1DE49020511}" type="presParOf" srcId="{2BF1C3E0-50CE-4FD5-96F4-D517F99C0D85}" destId="{2FFD62C9-0021-418C-BD74-924CAEC649A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E7833-281F-4615-BA1E-EB88A3B935AA}">
      <dsp:nvSpPr>
        <dsp:cNvPr id="0" name=""/>
        <dsp:cNvSpPr/>
      </dsp:nvSpPr>
      <dsp:spPr>
        <a:xfrm>
          <a:off x="0" y="33263"/>
          <a:ext cx="6263640" cy="12472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vi-VN" sz="5200" kern="1200"/>
            <a:t>Giới thiệu bài toán</a:t>
          </a:r>
          <a:endParaRPr lang="en-US" sz="5200" kern="1200"/>
        </a:p>
      </dsp:txBody>
      <dsp:txXfrm>
        <a:off x="60884" y="94147"/>
        <a:ext cx="6141872" cy="1125452"/>
      </dsp:txXfrm>
    </dsp:sp>
    <dsp:sp modelId="{2E7408E7-9AA7-48B7-9A76-B58AB72401DB}">
      <dsp:nvSpPr>
        <dsp:cNvPr id="0" name=""/>
        <dsp:cNvSpPr/>
      </dsp:nvSpPr>
      <dsp:spPr>
        <a:xfrm>
          <a:off x="0" y="1430243"/>
          <a:ext cx="6263640" cy="12472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vi-VN" sz="5200" kern="1200"/>
            <a:t>Mô tả bài toán</a:t>
          </a:r>
          <a:endParaRPr lang="en-US" sz="5200" kern="1200"/>
        </a:p>
      </dsp:txBody>
      <dsp:txXfrm>
        <a:off x="60884" y="1491127"/>
        <a:ext cx="6141872" cy="1125452"/>
      </dsp:txXfrm>
    </dsp:sp>
    <dsp:sp modelId="{A13FEDC7-22E2-4BE5-9CD2-3DB25D545F81}">
      <dsp:nvSpPr>
        <dsp:cNvPr id="0" name=""/>
        <dsp:cNvSpPr/>
      </dsp:nvSpPr>
      <dsp:spPr>
        <a:xfrm>
          <a:off x="0" y="2827223"/>
          <a:ext cx="6263640" cy="12472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vi-VN" sz="5200" kern="1200"/>
            <a:t>Pipeline</a:t>
          </a:r>
          <a:endParaRPr lang="en-US" sz="5200" kern="1200"/>
        </a:p>
      </dsp:txBody>
      <dsp:txXfrm>
        <a:off x="60884" y="2888107"/>
        <a:ext cx="6141872" cy="1125452"/>
      </dsp:txXfrm>
    </dsp:sp>
    <dsp:sp modelId="{2FFD62C9-0021-418C-BD74-924CAEC649A9}">
      <dsp:nvSpPr>
        <dsp:cNvPr id="0" name=""/>
        <dsp:cNvSpPr/>
      </dsp:nvSpPr>
      <dsp:spPr>
        <a:xfrm>
          <a:off x="0" y="4224204"/>
          <a:ext cx="6263640" cy="12472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vi-VN" sz="5200" kern="1200"/>
            <a:t>Đánh giá</a:t>
          </a:r>
          <a:endParaRPr lang="en-US" sz="5200" kern="1200"/>
        </a:p>
      </dsp:txBody>
      <dsp:txXfrm>
        <a:off x="60884" y="4285088"/>
        <a:ext cx="6141872" cy="11254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10345-9DD5-4E04-AF3C-9D90243F1BDC}" type="datetimeFigureOut">
              <a:rPr lang="vi-VN" smtClean="0"/>
              <a:t>26/06/2022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524CC8-601D-477F-B432-1C5D7E8961F3}" type="slidenum">
              <a:rPr lang="vi-VN" smtClean="0"/>
              <a:t>‹#›</a:t>
            </a:fld>
            <a:endParaRPr lang="vi-VN"/>
          </a:p>
        </p:txBody>
      </p:sp>
    </p:spTree>
    <p:extLst>
      <p:ext uri="{BB962C8B-B14F-4D97-AF65-F5344CB8AC3E}">
        <p14:creationId xmlns:p14="http://schemas.microsoft.com/office/powerpoint/2010/main" val="149434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4</a:t>
            </a:fld>
            <a:endParaRPr lang="vi-VN"/>
          </a:p>
        </p:txBody>
      </p:sp>
    </p:spTree>
    <p:extLst>
      <p:ext uri="{BB962C8B-B14F-4D97-AF65-F5344CB8AC3E}">
        <p14:creationId xmlns:p14="http://schemas.microsoft.com/office/powerpoint/2010/main" val="3746306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Bitwise_and(mask=light). Giúp giữ lại các vùng sáng trong ảnh.</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16</a:t>
            </a:fld>
            <a:endParaRPr lang="vi-VN"/>
          </a:p>
        </p:txBody>
      </p:sp>
    </p:spTree>
    <p:extLst>
      <p:ext uri="{BB962C8B-B14F-4D97-AF65-F5344CB8AC3E}">
        <p14:creationId xmlns:p14="http://schemas.microsoft.com/office/powerpoint/2010/main" val="130588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Giúp tìm contour dễ hơn.</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17</a:t>
            </a:fld>
            <a:endParaRPr lang="vi-VN"/>
          </a:p>
        </p:txBody>
      </p:sp>
    </p:spTree>
    <p:extLst>
      <p:ext uri="{BB962C8B-B14F-4D97-AF65-F5344CB8AC3E}">
        <p14:creationId xmlns:p14="http://schemas.microsoft.com/office/powerpoint/2010/main" val="13644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vi-VN" err="1"/>
                  <a:t>Lấy</a:t>
                </a:r>
                <a:r>
                  <a:rPr lang="vi-VN"/>
                  <a:t> ra </a:t>
                </a:r>
                <a:r>
                  <a:rPr lang="vi-VN" err="1"/>
                  <a:t>một</a:t>
                </a:r>
                <a:r>
                  <a:rPr lang="vi-VN"/>
                  <a:t> </a:t>
                </a:r>
                <a:r>
                  <a:rPr lang="vi-VN" err="1"/>
                  <a:t>số</a:t>
                </a:r>
                <a:r>
                  <a:rPr lang="vi-VN"/>
                  <a:t> </a:t>
                </a:r>
                <a:r>
                  <a:rPr lang="vi-VN" err="1"/>
                  <a:t>các</a:t>
                </a:r>
                <a:r>
                  <a:rPr lang="vi-VN"/>
                  <a:t> </a:t>
                </a:r>
                <a:r>
                  <a:rPr lang="vi-VN" err="1"/>
                  <a:t>contour</a:t>
                </a:r>
                <a:r>
                  <a:rPr lang="vi-VN"/>
                  <a:t> </a:t>
                </a:r>
                <a:r>
                  <a:rPr lang="vi-VN" err="1"/>
                  <a:t>có</a:t>
                </a:r>
                <a:r>
                  <a:rPr lang="vi-VN"/>
                  <a:t> </a:t>
                </a:r>
                <a:r>
                  <a:rPr lang="vi-VN" err="1"/>
                  <a:t>kích</a:t>
                </a:r>
                <a:r>
                  <a:rPr lang="vi-VN"/>
                  <a:t> </a:t>
                </a:r>
                <a:r>
                  <a:rPr lang="vi-VN" err="1"/>
                  <a:t>thước</a:t>
                </a:r>
                <a:r>
                  <a:rPr lang="vi-VN"/>
                  <a:t> </a:t>
                </a:r>
                <a:r>
                  <a:rPr lang="vi-VN" err="1"/>
                  <a:t>lớn</a:t>
                </a:r>
                <a:r>
                  <a:rPr lang="vi-VN"/>
                  <a:t> </a:t>
                </a:r>
                <a:r>
                  <a:rPr lang="vi-VN" err="1"/>
                  <a:t>nhất</a:t>
                </a:r>
                <a:r>
                  <a:rPr lang="vi-VN"/>
                  <a:t>, </a:t>
                </a:r>
                <a:r>
                  <a:rPr lang="vi-VN" err="1"/>
                  <a:t>xấp</a:t>
                </a:r>
                <a:r>
                  <a:rPr lang="vi-VN"/>
                  <a:t> </a:t>
                </a:r>
                <a:r>
                  <a:rPr lang="vi-VN" err="1"/>
                  <a:t>xỉ</a:t>
                </a:r>
                <a:r>
                  <a:rPr lang="vi-VN"/>
                  <a:t> HCN </a:t>
                </a:r>
                <a:r>
                  <a:rPr lang="vi-VN" err="1"/>
                  <a:t>và</a:t>
                </a:r>
                <a:r>
                  <a:rPr lang="vi-VN"/>
                  <a:t> </a:t>
                </a:r>
                <a:r>
                  <a:rPr lang="vi-VN" err="1"/>
                  <a:t>tính</a:t>
                </a:r>
                <a:r>
                  <a:rPr lang="vi-VN"/>
                  <a:t> </a:t>
                </a:r>
                <a:r>
                  <a:rPr lang="vi-VN" err="1"/>
                  <a:t>tỉ</a:t>
                </a:r>
                <a:r>
                  <a:rPr lang="vi-VN"/>
                  <a:t> </a:t>
                </a:r>
                <a:r>
                  <a:rPr lang="vi-VN" err="1"/>
                  <a:t>lệ</a:t>
                </a:r>
                <a:r>
                  <a:rPr lang="vi-VN"/>
                  <a:t> </a:t>
                </a:r>
                <a:r>
                  <a:rPr lang="vi-VN" err="1"/>
                  <a:t>cạnh</a:t>
                </a:r>
                <a:r>
                  <a:rPr lang="vi-VN"/>
                  <a:t>. </a:t>
                </a:r>
                <a:r>
                  <a:rPr lang="en-US" err="1"/>
                  <a:t>Tỉ</a:t>
                </a:r>
                <a:r>
                  <a:rPr lang="en-US"/>
                  <a:t> </a:t>
                </a:r>
                <a:r>
                  <a:rPr lang="en-US" err="1"/>
                  <a:t>lệ</a:t>
                </a:r>
                <a:r>
                  <a:rPr lang="en-US"/>
                  <a:t> </a:t>
                </a:r>
                <a:r>
                  <a:rPr lang="en-US" err="1"/>
                  <a:t>cạnh</a:t>
                </a:r>
                <a:r>
                  <a:rPr lang="en-US"/>
                  <a:t> </a:t>
                </a:r>
                <a:r>
                  <a:rPr lang="en-US" err="1"/>
                  <a:t>của</a:t>
                </a:r>
                <a:r>
                  <a:rPr lang="en-US"/>
                  <a:t> </a:t>
                </a:r>
                <a:r>
                  <a:rPr lang="en-US" err="1"/>
                  <a:t>biển</a:t>
                </a:r>
                <a:r>
                  <a:rPr lang="en-US"/>
                  <a:t> </a:t>
                </a:r>
                <a:r>
                  <a:rPr lang="en-US" err="1"/>
                  <a:t>số</a:t>
                </a:r>
                <a:r>
                  <a:rPr lang="en-US"/>
                  <a:t> </a:t>
                </a:r>
                <a:r>
                  <a:rPr lang="en-US" err="1"/>
                  <a:t>xe</a:t>
                </a:r>
                <a:r>
                  <a:rPr lang="en-US"/>
                  <a:t> </a:t>
                </a:r>
                <a:r>
                  <a:rPr lang="en-US" err="1"/>
                  <a:t>máy</a:t>
                </a:r>
                <a:r>
                  <a:rPr lang="en-US"/>
                  <a:t> </a:t>
                </a:r>
                <a:r>
                  <a:rPr lang="en-US" err="1"/>
                  <a:t>Việt</a:t>
                </a:r>
                <a:r>
                  <a:rPr lang="en-US"/>
                  <a:t> Nam </a:t>
                </a:r>
                <a:r>
                  <a:rPr lang="en-US" err="1"/>
                  <a:t>là</a:t>
                </a:r>
                <a:r>
                  <a:rPr lang="en-US"/>
                  <a:t> 190/140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1.35. Ở </a:t>
                </a:r>
                <a:r>
                  <a:rPr lang="en-US" err="1"/>
                  <a:t>đây</a:t>
                </a:r>
                <a:r>
                  <a:rPr lang="en-US"/>
                  <a:t> </a:t>
                </a:r>
                <a:r>
                  <a:rPr lang="en-US" err="1"/>
                  <a:t>em</a:t>
                </a:r>
                <a:r>
                  <a:rPr lang="en-US"/>
                  <a:t> </a:t>
                </a:r>
                <a:r>
                  <a:rPr lang="en-US" err="1"/>
                  <a:t>lấy</a:t>
                </a:r>
                <a:r>
                  <a:rPr lang="en-US"/>
                  <a:t> </a:t>
                </a:r>
                <a:r>
                  <a:rPr lang="en-US" err="1"/>
                  <a:t>sai</a:t>
                </a:r>
                <a:r>
                  <a:rPr lang="en-US"/>
                  <a:t> </a:t>
                </a:r>
                <a:r>
                  <a:rPr lang="en-US" err="1"/>
                  <a:t>số</a:t>
                </a:r>
                <a:r>
                  <a:rPr lang="en-US"/>
                  <a:t> </a:t>
                </a:r>
                <a:r>
                  <a:rPr lang="en-US" err="1"/>
                  <a:t>là</a:t>
                </a:r>
                <a:r>
                  <a:rPr lang="en-US"/>
                  <a:t> 1.35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0.25. </a:t>
                </a:r>
                <a:r>
                  <a:rPr lang="en-US" err="1"/>
                  <a:t>Các</a:t>
                </a:r>
                <a:r>
                  <a:rPr lang="en-US" baseline="0"/>
                  <a:t> </a:t>
                </a:r>
                <a:r>
                  <a:rPr lang="en-US" baseline="0" err="1"/>
                  <a:t>đường</a:t>
                </a:r>
                <a:r>
                  <a:rPr lang="en-US" baseline="0"/>
                  <a:t> bao </a:t>
                </a:r>
                <a:r>
                  <a:rPr lang="en-US" baseline="0" err="1"/>
                  <a:t>thỏa</a:t>
                </a:r>
                <a:r>
                  <a:rPr lang="en-US" baseline="0"/>
                  <a:t> </a:t>
                </a:r>
                <a:r>
                  <a:rPr lang="en-US" baseline="0" err="1"/>
                  <a:t>mãn</a:t>
                </a:r>
                <a:r>
                  <a:rPr lang="en-US" baseline="0"/>
                  <a:t> </a:t>
                </a:r>
                <a:r>
                  <a:rPr lang="en-US" baseline="0" err="1"/>
                  <a:t>có</a:t>
                </a:r>
                <a:r>
                  <a:rPr lang="en-US" baseline="0"/>
                  <a:t> </a:t>
                </a:r>
                <a:r>
                  <a:rPr lang="en-US" baseline="0" err="1"/>
                  <a:t>thể</a:t>
                </a:r>
                <a:r>
                  <a:rPr lang="en-US" baseline="0"/>
                  <a:t> </a:t>
                </a:r>
                <a:r>
                  <a:rPr lang="en-US" baseline="0" err="1"/>
                  <a:t>là</a:t>
                </a:r>
                <a:r>
                  <a:rPr lang="en-US" baseline="0"/>
                  <a:t> </a:t>
                </a:r>
                <a:r>
                  <a:rPr lang="en-US" baseline="0" err="1"/>
                  <a:t>các</a:t>
                </a:r>
                <a:r>
                  <a:rPr lang="en-US" baseline="0"/>
                  <a:t> </a:t>
                </a:r>
                <a:r>
                  <a:rPr lang="en-US" baseline="0" err="1"/>
                  <a:t>đường</a:t>
                </a:r>
                <a:r>
                  <a:rPr lang="en-US" baseline="0"/>
                  <a:t> bao </a:t>
                </a:r>
                <a:r>
                  <a:rPr lang="en-US" baseline="0" err="1"/>
                  <a:t>bao</a:t>
                </a:r>
                <a:r>
                  <a:rPr lang="en-US" baseline="0"/>
                  <a:t> </a:t>
                </a:r>
                <a:r>
                  <a:rPr lang="en-US" baseline="0" err="1"/>
                  <a:t>quanh</a:t>
                </a:r>
                <a:r>
                  <a:rPr lang="en-US" baseline="0"/>
                  <a:t> </a:t>
                </a:r>
                <a:r>
                  <a:rPr lang="en-US" baseline="0" err="1"/>
                  <a:t>vùng</a:t>
                </a:r>
                <a:r>
                  <a:rPr lang="en-US" baseline="0"/>
                  <a:t> </a:t>
                </a:r>
                <a:r>
                  <a:rPr lang="en-US" baseline="0" err="1"/>
                  <a:t>biển</a:t>
                </a:r>
                <a:r>
                  <a:rPr lang="en-US" baseline="0"/>
                  <a:t> </a:t>
                </a:r>
                <a:r>
                  <a:rPr lang="en-US" baseline="0" err="1"/>
                  <a:t>số</a:t>
                </a:r>
                <a:r>
                  <a:rPr lang="en-US" baseline="0"/>
                  <a:t>.</a:t>
                </a:r>
                <a:endParaRPr lang="vi-VN"/>
              </a:p>
              <a:p>
                <a:r>
                  <a:rPr lang="vi-VN" err="1"/>
                  <a:t>Đường</a:t>
                </a:r>
                <a:r>
                  <a:rPr lang="vi-VN"/>
                  <a:t> bao </a:t>
                </a:r>
                <a:r>
                  <a:rPr lang="vi-VN" err="1"/>
                  <a:t>có</a:t>
                </a:r>
                <a:r>
                  <a:rPr lang="vi-VN"/>
                  <a:t> </a:t>
                </a:r>
                <a:r>
                  <a:rPr lang="vi-VN" err="1"/>
                  <a:t>thể</a:t>
                </a:r>
                <a:r>
                  <a:rPr lang="vi-VN"/>
                  <a:t> </a:t>
                </a:r>
                <a:r>
                  <a:rPr lang="vi-VN" err="1"/>
                  <a:t>được</a:t>
                </a:r>
                <a:r>
                  <a:rPr lang="vi-VN"/>
                  <a:t> </a:t>
                </a:r>
                <a:r>
                  <a:rPr lang="vi-VN" err="1"/>
                  <a:t>giải</a:t>
                </a:r>
                <a:r>
                  <a:rPr lang="vi-VN"/>
                  <a:t> </a:t>
                </a:r>
                <a:r>
                  <a:rPr lang="vi-VN" err="1"/>
                  <a:t>thích</a:t>
                </a:r>
                <a:r>
                  <a:rPr lang="vi-VN"/>
                  <a:t> đơn </a:t>
                </a:r>
                <a:r>
                  <a:rPr lang="vi-VN" err="1"/>
                  <a:t>giản</a:t>
                </a:r>
                <a:r>
                  <a:rPr lang="vi-VN"/>
                  <a:t> </a:t>
                </a:r>
                <a:r>
                  <a:rPr lang="vi-VN" err="1"/>
                  <a:t>là</a:t>
                </a:r>
                <a:r>
                  <a:rPr lang="vi-VN"/>
                  <a:t> </a:t>
                </a:r>
                <a:r>
                  <a:rPr lang="vi-VN" err="1"/>
                  <a:t>một</a:t>
                </a:r>
                <a:r>
                  <a:rPr lang="vi-VN"/>
                  <a:t> </a:t>
                </a:r>
                <a:r>
                  <a:rPr lang="vi-VN" err="1"/>
                  <a:t>đường</a:t>
                </a:r>
                <a:r>
                  <a:rPr lang="vi-VN"/>
                  <a:t> cong </a:t>
                </a:r>
                <a:r>
                  <a:rPr lang="vi-VN" err="1"/>
                  <a:t>nối</a:t>
                </a:r>
                <a:r>
                  <a:rPr lang="vi-VN"/>
                  <a:t> </a:t>
                </a:r>
                <a:r>
                  <a:rPr lang="vi-VN" err="1"/>
                  <a:t>tất</a:t>
                </a:r>
                <a:r>
                  <a:rPr lang="vi-VN"/>
                  <a:t> </a:t>
                </a:r>
                <a:r>
                  <a:rPr lang="vi-VN" err="1"/>
                  <a:t>cả</a:t>
                </a:r>
                <a:r>
                  <a:rPr lang="vi-VN"/>
                  <a:t> </a:t>
                </a:r>
                <a:r>
                  <a:rPr lang="vi-VN" err="1"/>
                  <a:t>các</a:t>
                </a:r>
                <a:r>
                  <a:rPr lang="vi-VN"/>
                  <a:t> </a:t>
                </a:r>
                <a:r>
                  <a:rPr lang="vi-VN" err="1"/>
                  <a:t>điểm</a:t>
                </a:r>
                <a:r>
                  <a:rPr lang="vi-VN"/>
                  <a:t> liên </a:t>
                </a:r>
                <a:r>
                  <a:rPr lang="vi-VN" err="1"/>
                  <a:t>tục</a:t>
                </a:r>
                <a:r>
                  <a:rPr lang="vi-VN"/>
                  <a:t> (</a:t>
                </a:r>
                <a:r>
                  <a:rPr lang="vi-VN" err="1"/>
                  <a:t>dọc</a:t>
                </a:r>
                <a:r>
                  <a:rPr lang="vi-VN"/>
                  <a:t> theo </a:t>
                </a:r>
                <a:r>
                  <a:rPr lang="vi-VN" err="1"/>
                  <a:t>đường</a:t>
                </a:r>
                <a:r>
                  <a:rPr lang="vi-VN"/>
                  <a:t> biên), </a:t>
                </a:r>
                <a:r>
                  <a:rPr lang="vi-VN" err="1"/>
                  <a:t>có</a:t>
                </a:r>
                <a:r>
                  <a:rPr lang="vi-VN"/>
                  <a:t> </a:t>
                </a:r>
                <a:r>
                  <a:rPr lang="vi-VN" err="1"/>
                  <a:t>cùng</a:t>
                </a:r>
                <a:r>
                  <a:rPr lang="vi-VN"/>
                  <a:t> </a:t>
                </a:r>
                <a:r>
                  <a:rPr lang="vi-VN" err="1"/>
                  <a:t>màu</a:t>
                </a:r>
                <a:r>
                  <a:rPr lang="vi-VN"/>
                  <a:t> </a:t>
                </a:r>
                <a:r>
                  <a:rPr lang="vi-VN" err="1"/>
                  <a:t>hoặc</a:t>
                </a:r>
                <a:r>
                  <a:rPr lang="vi-VN"/>
                  <a:t> </a:t>
                </a:r>
                <a:r>
                  <a:rPr lang="vi-VN" err="1"/>
                  <a:t>cường</a:t>
                </a:r>
                <a:r>
                  <a:rPr lang="vi-VN"/>
                  <a:t> </a:t>
                </a:r>
                <a:r>
                  <a:rPr lang="vi-VN" err="1"/>
                  <a:t>độ</a:t>
                </a:r>
                <a:r>
                  <a:rPr lang="vi-VN"/>
                  <a:t>. </a:t>
                </a:r>
                <a:r>
                  <a:rPr lang="vi-VN" err="1"/>
                  <a:t>Các</a:t>
                </a:r>
                <a:r>
                  <a:rPr lang="vi-VN"/>
                  <a:t> </a:t>
                </a:r>
                <a:r>
                  <a:rPr lang="vi-VN" err="1"/>
                  <a:t>đường</a:t>
                </a:r>
                <a:r>
                  <a:rPr lang="vi-VN"/>
                  <a:t> bao </a:t>
                </a:r>
                <a:r>
                  <a:rPr lang="vi-VN" err="1"/>
                  <a:t>là</a:t>
                </a:r>
                <a:r>
                  <a:rPr lang="vi-VN"/>
                  <a:t> </a:t>
                </a:r>
                <a:r>
                  <a:rPr lang="vi-VN" err="1"/>
                  <a:t>một</a:t>
                </a:r>
                <a:r>
                  <a:rPr lang="vi-VN"/>
                  <a:t> công </a:t>
                </a:r>
                <a:r>
                  <a:rPr lang="vi-VN" err="1"/>
                  <a:t>cụ</a:t>
                </a:r>
                <a:r>
                  <a:rPr lang="vi-VN"/>
                  <a:t> </a:t>
                </a:r>
                <a:r>
                  <a:rPr lang="vi-VN" err="1"/>
                  <a:t>hữu</a:t>
                </a:r>
                <a:r>
                  <a:rPr lang="vi-VN"/>
                  <a:t> </a:t>
                </a:r>
                <a:r>
                  <a:rPr lang="vi-VN" err="1"/>
                  <a:t>ích</a:t>
                </a:r>
                <a:r>
                  <a:rPr lang="vi-VN"/>
                  <a:t> </a:t>
                </a:r>
                <a:r>
                  <a:rPr lang="vi-VN" err="1"/>
                  <a:t>để</a:t>
                </a:r>
                <a:r>
                  <a:rPr lang="vi-VN"/>
                  <a:t> phân </a:t>
                </a:r>
                <a:r>
                  <a:rPr lang="vi-VN" err="1"/>
                  <a:t>tích</a:t>
                </a:r>
                <a:r>
                  <a:rPr lang="vi-VN"/>
                  <a:t> </a:t>
                </a:r>
                <a:r>
                  <a:rPr lang="vi-VN" err="1"/>
                  <a:t>hình</a:t>
                </a:r>
                <a:r>
                  <a:rPr lang="vi-VN"/>
                  <a:t> </a:t>
                </a:r>
                <a:r>
                  <a:rPr lang="vi-VN" err="1"/>
                  <a:t>dạng</a:t>
                </a:r>
                <a:r>
                  <a:rPr lang="vi-VN"/>
                  <a:t>, </a:t>
                </a:r>
                <a:r>
                  <a:rPr lang="vi-VN" err="1"/>
                  <a:t>phát</a:t>
                </a:r>
                <a:r>
                  <a:rPr lang="vi-VN"/>
                  <a:t> </a:t>
                </a:r>
                <a:r>
                  <a:rPr lang="vi-VN" err="1"/>
                  <a:t>hiện</a:t>
                </a:r>
                <a:r>
                  <a:rPr lang="vi-VN"/>
                  <a:t> </a:t>
                </a:r>
                <a:r>
                  <a:rPr lang="vi-VN" err="1"/>
                  <a:t>và</a:t>
                </a:r>
                <a:r>
                  <a:rPr lang="vi-VN"/>
                  <a:t> </a:t>
                </a:r>
                <a:r>
                  <a:rPr lang="vi-VN" err="1"/>
                  <a:t>nhận</a:t>
                </a:r>
                <a:r>
                  <a:rPr lang="vi-VN"/>
                  <a:t> </a:t>
                </a:r>
                <a:r>
                  <a:rPr lang="vi-VN" err="1"/>
                  <a:t>dạng</a:t>
                </a:r>
                <a:r>
                  <a:rPr lang="vi-VN"/>
                  <a:t> </a:t>
                </a:r>
                <a:r>
                  <a:rPr lang="vi-VN" err="1"/>
                  <a:t>đối</a:t>
                </a:r>
                <a:r>
                  <a:rPr lang="vi-VN"/>
                  <a:t> </a:t>
                </a:r>
                <a:r>
                  <a:rPr lang="vi-VN" err="1"/>
                  <a:t>tượng</a:t>
                </a:r>
                <a:r>
                  <a:rPr lang="vi-VN"/>
                  <a:t>.</a:t>
                </a:r>
                <a:r>
                  <a:rPr lang="en-US"/>
                  <a:t> </a:t>
                </a:r>
                <a:endParaRPr lang="vi-VN"/>
              </a:p>
            </p:txBody>
          </p:sp>
        </mc:Choice>
        <mc:Fallback xmlns="">
          <p:sp>
            <p:nvSpPr>
              <p:cNvPr id="3" name="Notes Placeholder 2"/>
              <p:cNvSpPr>
                <a:spLocks noGrp="1"/>
              </p:cNvSpPr>
              <p:nvPr>
                <p:ph type="body" idx="1"/>
              </p:nvPr>
            </p:nvSpPr>
            <p:spPr/>
            <p:txBody>
              <a:bodyPr/>
              <a:lstStyle/>
              <a:p>
                <a:r>
                  <a:rPr lang="vi-VN" err="1"/>
                  <a:t>Lấy</a:t>
                </a:r>
                <a:r>
                  <a:rPr lang="vi-VN"/>
                  <a:t> ra </a:t>
                </a:r>
                <a:r>
                  <a:rPr lang="vi-VN" err="1"/>
                  <a:t>một</a:t>
                </a:r>
                <a:r>
                  <a:rPr lang="vi-VN"/>
                  <a:t> </a:t>
                </a:r>
                <a:r>
                  <a:rPr lang="vi-VN" err="1"/>
                  <a:t>số</a:t>
                </a:r>
                <a:r>
                  <a:rPr lang="vi-VN"/>
                  <a:t> </a:t>
                </a:r>
                <a:r>
                  <a:rPr lang="vi-VN" err="1"/>
                  <a:t>các</a:t>
                </a:r>
                <a:r>
                  <a:rPr lang="vi-VN"/>
                  <a:t> </a:t>
                </a:r>
                <a:r>
                  <a:rPr lang="vi-VN" err="1"/>
                  <a:t>contour</a:t>
                </a:r>
                <a:r>
                  <a:rPr lang="vi-VN"/>
                  <a:t> </a:t>
                </a:r>
                <a:r>
                  <a:rPr lang="vi-VN" err="1"/>
                  <a:t>có</a:t>
                </a:r>
                <a:r>
                  <a:rPr lang="vi-VN"/>
                  <a:t> </a:t>
                </a:r>
                <a:r>
                  <a:rPr lang="vi-VN" err="1"/>
                  <a:t>kích</a:t>
                </a:r>
                <a:r>
                  <a:rPr lang="vi-VN"/>
                  <a:t> </a:t>
                </a:r>
                <a:r>
                  <a:rPr lang="vi-VN" err="1"/>
                  <a:t>thước</a:t>
                </a:r>
                <a:r>
                  <a:rPr lang="vi-VN"/>
                  <a:t> </a:t>
                </a:r>
                <a:r>
                  <a:rPr lang="vi-VN" err="1"/>
                  <a:t>lớn</a:t>
                </a:r>
                <a:r>
                  <a:rPr lang="vi-VN"/>
                  <a:t> </a:t>
                </a:r>
                <a:r>
                  <a:rPr lang="vi-VN" err="1"/>
                  <a:t>nhất</a:t>
                </a:r>
                <a:r>
                  <a:rPr lang="vi-VN"/>
                  <a:t>, </a:t>
                </a:r>
                <a:r>
                  <a:rPr lang="vi-VN" err="1"/>
                  <a:t>xấp</a:t>
                </a:r>
                <a:r>
                  <a:rPr lang="vi-VN"/>
                  <a:t> </a:t>
                </a:r>
                <a:r>
                  <a:rPr lang="vi-VN" err="1"/>
                  <a:t>xỉ</a:t>
                </a:r>
                <a:r>
                  <a:rPr lang="vi-VN"/>
                  <a:t> HCN </a:t>
                </a:r>
                <a:r>
                  <a:rPr lang="vi-VN" err="1"/>
                  <a:t>và</a:t>
                </a:r>
                <a:r>
                  <a:rPr lang="vi-VN"/>
                  <a:t> </a:t>
                </a:r>
                <a:r>
                  <a:rPr lang="vi-VN" err="1"/>
                  <a:t>tính</a:t>
                </a:r>
                <a:r>
                  <a:rPr lang="vi-VN"/>
                  <a:t> </a:t>
                </a:r>
                <a:r>
                  <a:rPr lang="vi-VN" err="1"/>
                  <a:t>tỉ</a:t>
                </a:r>
                <a:r>
                  <a:rPr lang="vi-VN"/>
                  <a:t> </a:t>
                </a:r>
                <a:r>
                  <a:rPr lang="vi-VN" err="1"/>
                  <a:t>lệ</a:t>
                </a:r>
                <a:r>
                  <a:rPr lang="vi-VN"/>
                  <a:t> </a:t>
                </a:r>
                <a:r>
                  <a:rPr lang="vi-VN" err="1"/>
                  <a:t>cạnh</a:t>
                </a:r>
                <a:r>
                  <a:rPr lang="vi-VN"/>
                  <a:t>. </a:t>
                </a:r>
                <a:r>
                  <a:rPr lang="en-US" err="1"/>
                  <a:t>Tỉ</a:t>
                </a:r>
                <a:r>
                  <a:rPr lang="en-US"/>
                  <a:t> </a:t>
                </a:r>
                <a:r>
                  <a:rPr lang="en-US" err="1"/>
                  <a:t>lệ</a:t>
                </a:r>
                <a:r>
                  <a:rPr lang="en-US"/>
                  <a:t> </a:t>
                </a:r>
                <a:r>
                  <a:rPr lang="en-US" err="1"/>
                  <a:t>cạnh</a:t>
                </a:r>
                <a:r>
                  <a:rPr lang="en-US"/>
                  <a:t> </a:t>
                </a:r>
                <a:r>
                  <a:rPr lang="en-US" err="1"/>
                  <a:t>của</a:t>
                </a:r>
                <a:r>
                  <a:rPr lang="en-US"/>
                  <a:t> </a:t>
                </a:r>
                <a:r>
                  <a:rPr lang="en-US" err="1"/>
                  <a:t>biển</a:t>
                </a:r>
                <a:r>
                  <a:rPr lang="en-US"/>
                  <a:t> </a:t>
                </a:r>
                <a:r>
                  <a:rPr lang="en-US" err="1"/>
                  <a:t>số</a:t>
                </a:r>
                <a:r>
                  <a:rPr lang="en-US"/>
                  <a:t> </a:t>
                </a:r>
                <a:r>
                  <a:rPr lang="en-US" err="1"/>
                  <a:t>xe</a:t>
                </a:r>
                <a:r>
                  <a:rPr lang="en-US"/>
                  <a:t> </a:t>
                </a:r>
                <a:r>
                  <a:rPr lang="en-US" err="1"/>
                  <a:t>máy</a:t>
                </a:r>
                <a:r>
                  <a:rPr lang="en-US"/>
                  <a:t> </a:t>
                </a:r>
                <a:r>
                  <a:rPr lang="en-US" err="1"/>
                  <a:t>Việt</a:t>
                </a:r>
                <a:r>
                  <a:rPr lang="en-US"/>
                  <a:t> Nam </a:t>
                </a:r>
                <a:r>
                  <a:rPr lang="en-US" err="1"/>
                  <a:t>là</a:t>
                </a:r>
                <a:r>
                  <a:rPr lang="en-US"/>
                  <a:t> 190/140 </a:t>
                </a:r>
                <a:r>
                  <a:rPr lang="en-US" i="0">
                    <a:latin typeface="Cambria Math" panose="02040503050406030204" pitchFamily="18" charset="0"/>
                    <a:ea typeface="Cambria Math" panose="02040503050406030204" pitchFamily="18" charset="0"/>
                  </a:rPr>
                  <a:t>≈</a:t>
                </a:r>
                <a:r>
                  <a:rPr lang="en-US"/>
                  <a:t> 1.35. Ở </a:t>
                </a:r>
                <a:r>
                  <a:rPr lang="en-US" err="1"/>
                  <a:t>đây</a:t>
                </a:r>
                <a:r>
                  <a:rPr lang="en-US"/>
                  <a:t> </a:t>
                </a:r>
                <a:r>
                  <a:rPr lang="en-US" err="1"/>
                  <a:t>em</a:t>
                </a:r>
                <a:r>
                  <a:rPr lang="en-US"/>
                  <a:t> </a:t>
                </a:r>
                <a:r>
                  <a:rPr lang="en-US" err="1"/>
                  <a:t>lấy</a:t>
                </a:r>
                <a:r>
                  <a:rPr lang="en-US"/>
                  <a:t> </a:t>
                </a:r>
                <a:r>
                  <a:rPr lang="en-US" err="1"/>
                  <a:t>sai</a:t>
                </a:r>
                <a:r>
                  <a:rPr lang="en-US"/>
                  <a:t> </a:t>
                </a:r>
                <a:r>
                  <a:rPr lang="en-US" err="1"/>
                  <a:t>số</a:t>
                </a:r>
                <a:r>
                  <a:rPr lang="en-US"/>
                  <a:t> </a:t>
                </a:r>
                <a:r>
                  <a:rPr lang="en-US" err="1"/>
                  <a:t>là</a:t>
                </a:r>
                <a:r>
                  <a:rPr lang="en-US"/>
                  <a:t> 1.35 </a:t>
                </a:r>
                <a:r>
                  <a:rPr lang="en-US" i="0">
                    <a:latin typeface="Cambria Math" panose="02040503050406030204" pitchFamily="18" charset="0"/>
                    <a:ea typeface="Cambria Math" panose="02040503050406030204" pitchFamily="18" charset="0"/>
                  </a:rPr>
                  <a:t>±</a:t>
                </a:r>
                <a:r>
                  <a:rPr lang="en-US"/>
                  <a:t> 0.25. </a:t>
                </a:r>
                <a:r>
                  <a:rPr lang="en-US" err="1"/>
                  <a:t>Các</a:t>
                </a:r>
                <a:r>
                  <a:rPr lang="en-US" baseline="0"/>
                  <a:t> </a:t>
                </a:r>
                <a:r>
                  <a:rPr lang="en-US" baseline="0" err="1"/>
                  <a:t>đường</a:t>
                </a:r>
                <a:r>
                  <a:rPr lang="en-US" baseline="0"/>
                  <a:t> bao </a:t>
                </a:r>
                <a:r>
                  <a:rPr lang="en-US" baseline="0" err="1"/>
                  <a:t>thỏa</a:t>
                </a:r>
                <a:r>
                  <a:rPr lang="en-US" baseline="0"/>
                  <a:t> </a:t>
                </a:r>
                <a:r>
                  <a:rPr lang="en-US" baseline="0" err="1"/>
                  <a:t>mãn</a:t>
                </a:r>
                <a:r>
                  <a:rPr lang="en-US" baseline="0"/>
                  <a:t> </a:t>
                </a:r>
                <a:r>
                  <a:rPr lang="en-US" baseline="0" err="1"/>
                  <a:t>có</a:t>
                </a:r>
                <a:r>
                  <a:rPr lang="en-US" baseline="0"/>
                  <a:t> </a:t>
                </a:r>
                <a:r>
                  <a:rPr lang="en-US" baseline="0" err="1"/>
                  <a:t>thể</a:t>
                </a:r>
                <a:r>
                  <a:rPr lang="en-US" baseline="0"/>
                  <a:t> </a:t>
                </a:r>
                <a:r>
                  <a:rPr lang="en-US" baseline="0" err="1"/>
                  <a:t>là</a:t>
                </a:r>
                <a:r>
                  <a:rPr lang="en-US" baseline="0"/>
                  <a:t> </a:t>
                </a:r>
                <a:r>
                  <a:rPr lang="en-US" baseline="0" err="1"/>
                  <a:t>các</a:t>
                </a:r>
                <a:r>
                  <a:rPr lang="en-US" baseline="0"/>
                  <a:t> </a:t>
                </a:r>
                <a:r>
                  <a:rPr lang="en-US" baseline="0" err="1"/>
                  <a:t>đường</a:t>
                </a:r>
                <a:r>
                  <a:rPr lang="en-US" baseline="0"/>
                  <a:t> bao </a:t>
                </a:r>
                <a:r>
                  <a:rPr lang="en-US" baseline="0" err="1"/>
                  <a:t>bao</a:t>
                </a:r>
                <a:r>
                  <a:rPr lang="en-US" baseline="0"/>
                  <a:t> </a:t>
                </a:r>
                <a:r>
                  <a:rPr lang="en-US" baseline="0" err="1"/>
                  <a:t>quanh</a:t>
                </a:r>
                <a:r>
                  <a:rPr lang="en-US" baseline="0"/>
                  <a:t> </a:t>
                </a:r>
                <a:r>
                  <a:rPr lang="en-US" baseline="0" err="1"/>
                  <a:t>vùng</a:t>
                </a:r>
                <a:r>
                  <a:rPr lang="en-US" baseline="0"/>
                  <a:t> </a:t>
                </a:r>
                <a:r>
                  <a:rPr lang="en-US" baseline="0" err="1"/>
                  <a:t>biển</a:t>
                </a:r>
                <a:r>
                  <a:rPr lang="en-US" baseline="0"/>
                  <a:t> </a:t>
                </a:r>
                <a:r>
                  <a:rPr lang="en-US" baseline="0" err="1"/>
                  <a:t>số</a:t>
                </a:r>
                <a:r>
                  <a:rPr lang="en-US" baseline="0"/>
                  <a:t>.</a:t>
                </a:r>
                <a:endParaRPr lang="vi-VN"/>
              </a:p>
              <a:p>
                <a:r>
                  <a:rPr lang="vi-VN" err="1"/>
                  <a:t>Đường</a:t>
                </a:r>
                <a:r>
                  <a:rPr lang="vi-VN"/>
                  <a:t> bao </a:t>
                </a:r>
                <a:r>
                  <a:rPr lang="vi-VN" err="1"/>
                  <a:t>có</a:t>
                </a:r>
                <a:r>
                  <a:rPr lang="vi-VN"/>
                  <a:t> </a:t>
                </a:r>
                <a:r>
                  <a:rPr lang="vi-VN" err="1"/>
                  <a:t>thể</a:t>
                </a:r>
                <a:r>
                  <a:rPr lang="vi-VN"/>
                  <a:t> </a:t>
                </a:r>
                <a:r>
                  <a:rPr lang="vi-VN" err="1"/>
                  <a:t>được</a:t>
                </a:r>
                <a:r>
                  <a:rPr lang="vi-VN"/>
                  <a:t> </a:t>
                </a:r>
                <a:r>
                  <a:rPr lang="vi-VN" err="1"/>
                  <a:t>giải</a:t>
                </a:r>
                <a:r>
                  <a:rPr lang="vi-VN"/>
                  <a:t> </a:t>
                </a:r>
                <a:r>
                  <a:rPr lang="vi-VN" err="1"/>
                  <a:t>thích</a:t>
                </a:r>
                <a:r>
                  <a:rPr lang="vi-VN"/>
                  <a:t> đơn </a:t>
                </a:r>
                <a:r>
                  <a:rPr lang="vi-VN" err="1"/>
                  <a:t>giản</a:t>
                </a:r>
                <a:r>
                  <a:rPr lang="vi-VN"/>
                  <a:t> </a:t>
                </a:r>
                <a:r>
                  <a:rPr lang="vi-VN" err="1"/>
                  <a:t>là</a:t>
                </a:r>
                <a:r>
                  <a:rPr lang="vi-VN"/>
                  <a:t> </a:t>
                </a:r>
                <a:r>
                  <a:rPr lang="vi-VN" err="1"/>
                  <a:t>một</a:t>
                </a:r>
                <a:r>
                  <a:rPr lang="vi-VN"/>
                  <a:t> </a:t>
                </a:r>
                <a:r>
                  <a:rPr lang="vi-VN" err="1"/>
                  <a:t>đường</a:t>
                </a:r>
                <a:r>
                  <a:rPr lang="vi-VN"/>
                  <a:t> cong </a:t>
                </a:r>
                <a:r>
                  <a:rPr lang="vi-VN" err="1"/>
                  <a:t>nối</a:t>
                </a:r>
                <a:r>
                  <a:rPr lang="vi-VN"/>
                  <a:t> </a:t>
                </a:r>
                <a:r>
                  <a:rPr lang="vi-VN" err="1"/>
                  <a:t>tất</a:t>
                </a:r>
                <a:r>
                  <a:rPr lang="vi-VN"/>
                  <a:t> </a:t>
                </a:r>
                <a:r>
                  <a:rPr lang="vi-VN" err="1"/>
                  <a:t>cả</a:t>
                </a:r>
                <a:r>
                  <a:rPr lang="vi-VN"/>
                  <a:t> </a:t>
                </a:r>
                <a:r>
                  <a:rPr lang="vi-VN" err="1"/>
                  <a:t>các</a:t>
                </a:r>
                <a:r>
                  <a:rPr lang="vi-VN"/>
                  <a:t> </a:t>
                </a:r>
                <a:r>
                  <a:rPr lang="vi-VN" err="1"/>
                  <a:t>điểm</a:t>
                </a:r>
                <a:r>
                  <a:rPr lang="vi-VN"/>
                  <a:t> liên </a:t>
                </a:r>
                <a:r>
                  <a:rPr lang="vi-VN" err="1"/>
                  <a:t>tục</a:t>
                </a:r>
                <a:r>
                  <a:rPr lang="vi-VN"/>
                  <a:t> (</a:t>
                </a:r>
                <a:r>
                  <a:rPr lang="vi-VN" err="1"/>
                  <a:t>dọc</a:t>
                </a:r>
                <a:r>
                  <a:rPr lang="vi-VN"/>
                  <a:t> theo </a:t>
                </a:r>
                <a:r>
                  <a:rPr lang="vi-VN" err="1"/>
                  <a:t>đường</a:t>
                </a:r>
                <a:r>
                  <a:rPr lang="vi-VN"/>
                  <a:t> biên), </a:t>
                </a:r>
                <a:r>
                  <a:rPr lang="vi-VN" err="1"/>
                  <a:t>có</a:t>
                </a:r>
                <a:r>
                  <a:rPr lang="vi-VN"/>
                  <a:t> </a:t>
                </a:r>
                <a:r>
                  <a:rPr lang="vi-VN" err="1"/>
                  <a:t>cùng</a:t>
                </a:r>
                <a:r>
                  <a:rPr lang="vi-VN"/>
                  <a:t> </a:t>
                </a:r>
                <a:r>
                  <a:rPr lang="vi-VN" err="1"/>
                  <a:t>màu</a:t>
                </a:r>
                <a:r>
                  <a:rPr lang="vi-VN"/>
                  <a:t> </a:t>
                </a:r>
                <a:r>
                  <a:rPr lang="vi-VN" err="1"/>
                  <a:t>hoặc</a:t>
                </a:r>
                <a:r>
                  <a:rPr lang="vi-VN"/>
                  <a:t> </a:t>
                </a:r>
                <a:r>
                  <a:rPr lang="vi-VN" err="1"/>
                  <a:t>cường</a:t>
                </a:r>
                <a:r>
                  <a:rPr lang="vi-VN"/>
                  <a:t> </a:t>
                </a:r>
                <a:r>
                  <a:rPr lang="vi-VN" err="1"/>
                  <a:t>độ</a:t>
                </a:r>
                <a:r>
                  <a:rPr lang="vi-VN"/>
                  <a:t>. </a:t>
                </a:r>
                <a:r>
                  <a:rPr lang="vi-VN" err="1"/>
                  <a:t>Các</a:t>
                </a:r>
                <a:r>
                  <a:rPr lang="vi-VN"/>
                  <a:t> </a:t>
                </a:r>
                <a:r>
                  <a:rPr lang="vi-VN" err="1"/>
                  <a:t>đường</a:t>
                </a:r>
                <a:r>
                  <a:rPr lang="vi-VN"/>
                  <a:t> bao </a:t>
                </a:r>
                <a:r>
                  <a:rPr lang="vi-VN" err="1"/>
                  <a:t>là</a:t>
                </a:r>
                <a:r>
                  <a:rPr lang="vi-VN"/>
                  <a:t> </a:t>
                </a:r>
                <a:r>
                  <a:rPr lang="vi-VN" err="1"/>
                  <a:t>một</a:t>
                </a:r>
                <a:r>
                  <a:rPr lang="vi-VN"/>
                  <a:t> công </a:t>
                </a:r>
                <a:r>
                  <a:rPr lang="vi-VN" err="1"/>
                  <a:t>cụ</a:t>
                </a:r>
                <a:r>
                  <a:rPr lang="vi-VN"/>
                  <a:t> </a:t>
                </a:r>
                <a:r>
                  <a:rPr lang="vi-VN" err="1"/>
                  <a:t>hữu</a:t>
                </a:r>
                <a:r>
                  <a:rPr lang="vi-VN"/>
                  <a:t> </a:t>
                </a:r>
                <a:r>
                  <a:rPr lang="vi-VN" err="1"/>
                  <a:t>ích</a:t>
                </a:r>
                <a:r>
                  <a:rPr lang="vi-VN"/>
                  <a:t> </a:t>
                </a:r>
                <a:r>
                  <a:rPr lang="vi-VN" err="1"/>
                  <a:t>để</a:t>
                </a:r>
                <a:r>
                  <a:rPr lang="vi-VN"/>
                  <a:t> phân </a:t>
                </a:r>
                <a:r>
                  <a:rPr lang="vi-VN" err="1"/>
                  <a:t>tích</a:t>
                </a:r>
                <a:r>
                  <a:rPr lang="vi-VN"/>
                  <a:t> </a:t>
                </a:r>
                <a:r>
                  <a:rPr lang="vi-VN" err="1"/>
                  <a:t>hình</a:t>
                </a:r>
                <a:r>
                  <a:rPr lang="vi-VN"/>
                  <a:t> </a:t>
                </a:r>
                <a:r>
                  <a:rPr lang="vi-VN" err="1"/>
                  <a:t>dạng</a:t>
                </a:r>
                <a:r>
                  <a:rPr lang="vi-VN"/>
                  <a:t>, </a:t>
                </a:r>
                <a:r>
                  <a:rPr lang="vi-VN" err="1"/>
                  <a:t>phát</a:t>
                </a:r>
                <a:r>
                  <a:rPr lang="vi-VN"/>
                  <a:t> </a:t>
                </a:r>
                <a:r>
                  <a:rPr lang="vi-VN" err="1"/>
                  <a:t>hiện</a:t>
                </a:r>
                <a:r>
                  <a:rPr lang="vi-VN"/>
                  <a:t> </a:t>
                </a:r>
                <a:r>
                  <a:rPr lang="vi-VN" err="1"/>
                  <a:t>và</a:t>
                </a:r>
                <a:r>
                  <a:rPr lang="vi-VN"/>
                  <a:t> </a:t>
                </a:r>
                <a:r>
                  <a:rPr lang="vi-VN" err="1"/>
                  <a:t>nhận</a:t>
                </a:r>
                <a:r>
                  <a:rPr lang="vi-VN"/>
                  <a:t> </a:t>
                </a:r>
                <a:r>
                  <a:rPr lang="vi-VN" err="1"/>
                  <a:t>dạng</a:t>
                </a:r>
                <a:r>
                  <a:rPr lang="vi-VN"/>
                  <a:t> </a:t>
                </a:r>
                <a:r>
                  <a:rPr lang="vi-VN" err="1"/>
                  <a:t>đối</a:t>
                </a:r>
                <a:r>
                  <a:rPr lang="vi-VN"/>
                  <a:t> </a:t>
                </a:r>
                <a:r>
                  <a:rPr lang="vi-VN" err="1"/>
                  <a:t>tượng</a:t>
                </a:r>
                <a:r>
                  <a:rPr lang="vi-VN"/>
                  <a:t>.</a:t>
                </a:r>
                <a:r>
                  <a:rPr lang="en-US"/>
                  <a:t> </a:t>
                </a:r>
                <a:endParaRPr lang="vi-VN"/>
              </a:p>
            </p:txBody>
          </p:sp>
        </mc:Fallback>
      </mc:AlternateContent>
      <p:sp>
        <p:nvSpPr>
          <p:cNvPr id="4" name="Slide Number Placeholder 3"/>
          <p:cNvSpPr>
            <a:spLocks noGrp="1"/>
          </p:cNvSpPr>
          <p:nvPr>
            <p:ph type="sldNum" sz="quarter" idx="5"/>
          </p:nvPr>
        </p:nvSpPr>
        <p:spPr/>
        <p:txBody>
          <a:bodyPr/>
          <a:lstStyle/>
          <a:p>
            <a:fld id="{50524CC8-601D-477F-B432-1C5D7E8961F3}" type="slidenum">
              <a:rPr lang="vi-VN" smtClean="0"/>
              <a:t>18</a:t>
            </a:fld>
            <a:endParaRPr lang="vi-VN"/>
          </a:p>
        </p:txBody>
      </p:sp>
    </p:spTree>
    <p:extLst>
      <p:ext uri="{BB962C8B-B14F-4D97-AF65-F5344CB8AC3E}">
        <p14:creationId xmlns:p14="http://schemas.microsoft.com/office/powerpoint/2010/main" val="306874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Lưu ý ảnh biển số cắt ra bằng với ảnh biển số bên hình bên trái nhưng vì nó nhỏ nên em cho nó to lên.</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19</a:t>
            </a:fld>
            <a:endParaRPr lang="vi-VN"/>
          </a:p>
        </p:txBody>
      </p:sp>
    </p:spTree>
    <p:extLst>
      <p:ext uri="{BB962C8B-B14F-4D97-AF65-F5344CB8AC3E}">
        <p14:creationId xmlns:p14="http://schemas.microsoft.com/office/powerpoint/2010/main" val="238202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20</a:t>
            </a:fld>
            <a:endParaRPr lang="vi-VN"/>
          </a:p>
        </p:txBody>
      </p:sp>
    </p:spTree>
    <p:extLst>
      <p:ext uri="{BB962C8B-B14F-4D97-AF65-F5344CB8AC3E}">
        <p14:creationId xmlns:p14="http://schemas.microsoft.com/office/powerpoint/2010/main" val="418735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thuận tiện cho việc cắt kí tự và đọc kí tự trong ảnh, (width=200)</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23</a:t>
            </a:fld>
            <a:endParaRPr lang="vi-VN"/>
          </a:p>
        </p:txBody>
      </p:sp>
    </p:spTree>
    <p:extLst>
      <p:ext uri="{BB962C8B-B14F-4D97-AF65-F5344CB8AC3E}">
        <p14:creationId xmlns:p14="http://schemas.microsoft.com/office/powerpoint/2010/main" val="402759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màu: trắng, xám, đen</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24</a:t>
            </a:fld>
            <a:endParaRPr lang="vi-VN"/>
          </a:p>
        </p:txBody>
      </p:sp>
    </p:spTree>
    <p:extLst>
      <p:ext uri="{BB962C8B-B14F-4D97-AF65-F5344CB8AC3E}">
        <p14:creationId xmlns:p14="http://schemas.microsoft.com/office/powerpoint/2010/main" val="2447874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a:t>
            </a:r>
            <a:r>
              <a:rPr lang="en-US" err="1"/>
              <a:t>khi</a:t>
            </a:r>
            <a:r>
              <a:rPr lang="en-US"/>
              <a:t> </a:t>
            </a:r>
            <a:r>
              <a:rPr lang="en-US" err="1"/>
              <a:t>timd</a:t>
            </a:r>
            <a:r>
              <a:rPr lang="en-US"/>
              <a:t> đ</a:t>
            </a:r>
            <a:r>
              <a:rPr lang="vi-VN"/>
              <a:t>ư</a:t>
            </a:r>
            <a:r>
              <a:rPr lang="en-US" err="1"/>
              <a:t>ợc</a:t>
            </a:r>
            <a:r>
              <a:rPr lang="en-US"/>
              <a:t> contour, </a:t>
            </a:r>
            <a:r>
              <a:rPr lang="en-US" err="1"/>
              <a:t>xấp</a:t>
            </a:r>
            <a:r>
              <a:rPr lang="en-US"/>
              <a:t> </a:t>
            </a:r>
            <a:r>
              <a:rPr lang="en-US" err="1"/>
              <a:t>xỉ</a:t>
            </a:r>
            <a:r>
              <a:rPr lang="en-US"/>
              <a:t> contour </a:t>
            </a:r>
            <a:r>
              <a:rPr lang="en-US" err="1"/>
              <a:t>thành</a:t>
            </a:r>
            <a:r>
              <a:rPr lang="en-US"/>
              <a:t> </a:t>
            </a:r>
            <a:r>
              <a:rPr lang="en-US" err="1"/>
              <a:t>hình</a:t>
            </a:r>
            <a:r>
              <a:rPr lang="en-US"/>
              <a:t> </a:t>
            </a:r>
            <a:r>
              <a:rPr lang="en-US" err="1"/>
              <a:t>chữ</a:t>
            </a:r>
            <a:r>
              <a:rPr lang="en-US"/>
              <a:t> </a:t>
            </a:r>
            <a:r>
              <a:rPr lang="en-US" err="1"/>
              <a:t>nhật</a:t>
            </a:r>
            <a:r>
              <a:rPr lang="en-US"/>
              <a:t> </a:t>
            </a:r>
            <a:r>
              <a:rPr lang="en-US" err="1"/>
              <a:t>và</a:t>
            </a:r>
            <a:r>
              <a:rPr lang="en-US"/>
              <a:t> </a:t>
            </a:r>
            <a:r>
              <a:rPr lang="en-US" err="1"/>
              <a:t>giữ</a:t>
            </a:r>
            <a:r>
              <a:rPr lang="en-US"/>
              <a:t> </a:t>
            </a:r>
            <a:r>
              <a:rPr lang="en-US" err="1"/>
              <a:t>lại</a:t>
            </a:r>
            <a:r>
              <a:rPr lang="en-US"/>
              <a:t> </a:t>
            </a:r>
            <a:r>
              <a:rPr lang="en-US" err="1"/>
              <a:t>các</a:t>
            </a:r>
            <a:r>
              <a:rPr lang="en-US"/>
              <a:t> contour </a:t>
            </a:r>
            <a:r>
              <a:rPr lang="en-US" err="1"/>
              <a:t>có</a:t>
            </a:r>
            <a:r>
              <a:rPr lang="en-US"/>
              <a:t> </a:t>
            </a:r>
            <a:r>
              <a:rPr lang="en-US" err="1"/>
              <a:t>tỉ</a:t>
            </a:r>
            <a:r>
              <a:rPr lang="en-US"/>
              <a:t> </a:t>
            </a:r>
            <a:r>
              <a:rPr lang="en-US" err="1"/>
              <a:t>lệ</a:t>
            </a:r>
            <a:r>
              <a:rPr lang="en-US"/>
              <a:t> </a:t>
            </a:r>
            <a:r>
              <a:rPr lang="en-US" err="1"/>
              <a:t>hai</a:t>
            </a:r>
            <a:r>
              <a:rPr lang="en-US"/>
              <a:t> </a:t>
            </a:r>
            <a:r>
              <a:rPr lang="en-US" err="1"/>
              <a:t>cạnh</a:t>
            </a:r>
            <a:r>
              <a:rPr lang="en-US"/>
              <a:t> </a:t>
            </a:r>
            <a:r>
              <a:rPr lang="en-US" err="1"/>
              <a:t>thích</a:t>
            </a:r>
            <a:r>
              <a:rPr lang="en-US"/>
              <a:t> </a:t>
            </a:r>
            <a:r>
              <a:rPr lang="en-US" err="1"/>
              <a:t>hợp</a:t>
            </a:r>
            <a:r>
              <a:rPr lang="en-US"/>
              <a:t>.</a:t>
            </a:r>
          </a:p>
          <a:p>
            <a:endParaRPr lang="en-US"/>
          </a:p>
          <a:p>
            <a:r>
              <a:rPr lang="en-US" err="1"/>
              <a:t>Cũng</a:t>
            </a:r>
            <a:r>
              <a:rPr lang="en-US"/>
              <a:t> </a:t>
            </a:r>
            <a:r>
              <a:rPr lang="en-US" err="1"/>
              <a:t>tương</a:t>
            </a:r>
            <a:r>
              <a:rPr lang="en-US"/>
              <a:t> </a:t>
            </a:r>
            <a:r>
              <a:rPr lang="en-US" err="1"/>
              <a:t>tự</a:t>
            </a:r>
            <a:r>
              <a:rPr lang="en-US"/>
              <a:t> </a:t>
            </a:r>
            <a:r>
              <a:rPr lang="en-US" err="1"/>
              <a:t>như</a:t>
            </a:r>
            <a:r>
              <a:rPr lang="en-US"/>
              <a:t> </a:t>
            </a:r>
            <a:r>
              <a:rPr lang="en-US" err="1"/>
              <a:t>phần</a:t>
            </a:r>
            <a:r>
              <a:rPr lang="en-US"/>
              <a:t> </a:t>
            </a:r>
            <a:r>
              <a:rPr lang="en-US" err="1"/>
              <a:t>phát</a:t>
            </a:r>
            <a:r>
              <a:rPr lang="en-US"/>
              <a:t> </a:t>
            </a:r>
            <a:r>
              <a:rPr lang="en-US" err="1"/>
              <a:t>hiện</a:t>
            </a:r>
            <a:r>
              <a:rPr lang="en-US"/>
              <a:t> </a:t>
            </a:r>
            <a:r>
              <a:rPr lang="en-US" err="1"/>
              <a:t>biển</a:t>
            </a:r>
            <a:r>
              <a:rPr lang="en-US"/>
              <a:t> </a:t>
            </a:r>
            <a:r>
              <a:rPr lang="en-US" err="1"/>
              <a:t>số</a:t>
            </a:r>
            <a:r>
              <a:rPr lang="en-US"/>
              <a:t>, ta </a:t>
            </a:r>
            <a:r>
              <a:rPr lang="en-US" err="1"/>
              <a:t>giữ</a:t>
            </a:r>
            <a:r>
              <a:rPr lang="en-US"/>
              <a:t> </a:t>
            </a:r>
            <a:r>
              <a:rPr lang="en-US" err="1"/>
              <a:t>lại</a:t>
            </a:r>
            <a:r>
              <a:rPr lang="en-US"/>
              <a:t> </a:t>
            </a:r>
            <a:r>
              <a:rPr lang="en-US" err="1"/>
              <a:t>các</a:t>
            </a:r>
            <a:r>
              <a:rPr lang="en-US"/>
              <a:t> contour </a:t>
            </a:r>
            <a:r>
              <a:rPr lang="en-US" err="1"/>
              <a:t>có</a:t>
            </a:r>
            <a:r>
              <a:rPr lang="en-US"/>
              <a:t> </a:t>
            </a:r>
            <a:r>
              <a:rPr lang="en-US" err="1"/>
              <a:t>tỉ</a:t>
            </a:r>
            <a:r>
              <a:rPr lang="en-US"/>
              <a:t> </a:t>
            </a:r>
            <a:r>
              <a:rPr lang="en-US" err="1"/>
              <a:t>lệ</a:t>
            </a:r>
            <a:r>
              <a:rPr lang="en-US"/>
              <a:t> </a:t>
            </a:r>
            <a:r>
              <a:rPr lang="en-US" err="1"/>
              <a:t>hai</a:t>
            </a:r>
            <a:r>
              <a:rPr lang="en-US"/>
              <a:t> </a:t>
            </a:r>
            <a:r>
              <a:rPr lang="en-US" err="1"/>
              <a:t>cạnh</a:t>
            </a:r>
            <a:r>
              <a:rPr lang="en-US"/>
              <a:t> </a:t>
            </a:r>
            <a:r>
              <a:rPr lang="en-US" err="1"/>
              <a:t>thích</a:t>
            </a:r>
            <a:r>
              <a:rPr lang="en-US"/>
              <a:t> </a:t>
            </a:r>
            <a:r>
              <a:rPr lang="en-US" err="1"/>
              <a:t>hợp</a:t>
            </a:r>
            <a:r>
              <a:rPr lang="en-US"/>
              <a:t>( 55: </a:t>
            </a:r>
            <a:r>
              <a:rPr lang="en-US" err="1"/>
              <a:t>chiều</a:t>
            </a:r>
            <a:r>
              <a:rPr lang="en-US"/>
              <a:t> </a:t>
            </a:r>
            <a:r>
              <a:rPr lang="en-US" err="1"/>
              <a:t>cao</a:t>
            </a:r>
            <a:r>
              <a:rPr lang="en-US"/>
              <a:t> – 22: </a:t>
            </a:r>
            <a:r>
              <a:rPr lang="en-US" err="1"/>
              <a:t>chiều</a:t>
            </a:r>
            <a:r>
              <a:rPr lang="en-US"/>
              <a:t> </a:t>
            </a:r>
            <a:r>
              <a:rPr lang="en-US" err="1"/>
              <a:t>rộng</a:t>
            </a:r>
            <a:r>
              <a:rPr lang="en-US"/>
              <a:t>). </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26</a:t>
            </a:fld>
            <a:endParaRPr lang="vi-VN"/>
          </a:p>
        </p:txBody>
      </p:sp>
    </p:spTree>
    <p:extLst>
      <p:ext uri="{BB962C8B-B14F-4D97-AF65-F5344CB8AC3E}">
        <p14:creationId xmlns:p14="http://schemas.microsoft.com/office/powerpoint/2010/main" val="387534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27</a:t>
            </a:fld>
            <a:endParaRPr lang="vi-VN"/>
          </a:p>
        </p:txBody>
      </p:sp>
    </p:spTree>
    <p:extLst>
      <p:ext uri="{BB962C8B-B14F-4D97-AF65-F5344CB8AC3E}">
        <p14:creationId xmlns:p14="http://schemas.microsoft.com/office/powerpoint/2010/main" val="3897676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30</a:t>
            </a:fld>
            <a:endParaRPr lang="vi-VN"/>
          </a:p>
        </p:txBody>
      </p:sp>
    </p:spTree>
    <p:extLst>
      <p:ext uri="{BB962C8B-B14F-4D97-AF65-F5344CB8AC3E}">
        <p14:creationId xmlns:p14="http://schemas.microsoft.com/office/powerpoint/2010/main" val="12901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Width = 600</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7</a:t>
            </a:fld>
            <a:endParaRPr lang="vi-VN"/>
          </a:p>
        </p:txBody>
      </p:sp>
    </p:spTree>
    <p:extLst>
      <p:ext uri="{BB962C8B-B14F-4D97-AF65-F5344CB8AC3E}">
        <p14:creationId xmlns:p14="http://schemas.microsoft.com/office/powerpoint/2010/main" val="1483511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t>Cường</a:t>
            </a:r>
            <a:r>
              <a:rPr lang="vi-VN"/>
              <a:t> </a:t>
            </a:r>
            <a:r>
              <a:rPr lang="vi-VN" err="1"/>
              <a:t>độ</a:t>
            </a:r>
            <a:r>
              <a:rPr lang="vi-VN"/>
              <a:t> </a:t>
            </a:r>
            <a:r>
              <a:rPr lang="vi-VN" err="1"/>
              <a:t>sáng</a:t>
            </a:r>
            <a:r>
              <a:rPr lang="vi-VN"/>
              <a:t> </a:t>
            </a:r>
            <a:r>
              <a:rPr lang="vi-VN" err="1"/>
              <a:t>tính</a:t>
            </a:r>
            <a:r>
              <a:rPr lang="vi-VN"/>
              <a:t> </a:t>
            </a:r>
            <a:r>
              <a:rPr lang="vi-VN" err="1"/>
              <a:t>bằng</a:t>
            </a:r>
            <a:r>
              <a:rPr lang="vi-VN"/>
              <a:t> </a:t>
            </a:r>
            <a:r>
              <a:rPr lang="vi-VN" err="1"/>
              <a:t>cách</a:t>
            </a:r>
            <a:r>
              <a:rPr lang="vi-VN"/>
              <a:t> </a:t>
            </a:r>
            <a:r>
              <a:rPr lang="vi-VN" err="1"/>
              <a:t>chuyển</a:t>
            </a:r>
            <a:r>
              <a:rPr lang="vi-VN"/>
              <a:t> </a:t>
            </a:r>
            <a:r>
              <a:rPr lang="vi-VN" err="1"/>
              <a:t>ảnh</a:t>
            </a:r>
            <a:r>
              <a:rPr lang="vi-VN"/>
              <a:t> thanh </a:t>
            </a:r>
            <a:r>
              <a:rPr lang="vi-VN" err="1"/>
              <a:t>ảnh</a:t>
            </a:r>
            <a:r>
              <a:rPr lang="vi-VN"/>
              <a:t> </a:t>
            </a:r>
            <a:r>
              <a:rPr lang="vi-VN" err="1"/>
              <a:t>xám</a:t>
            </a:r>
            <a:r>
              <a:rPr lang="vi-VN"/>
              <a:t>, </a:t>
            </a:r>
            <a:r>
              <a:rPr lang="vi-VN" err="1"/>
              <a:t>tính</a:t>
            </a:r>
            <a:r>
              <a:rPr lang="vi-VN"/>
              <a:t> </a:t>
            </a:r>
            <a:r>
              <a:rPr lang="vi-VN" err="1"/>
              <a:t>tổng</a:t>
            </a:r>
            <a:r>
              <a:rPr lang="vi-VN"/>
              <a:t> </a:t>
            </a:r>
            <a:r>
              <a:rPr lang="vi-VN" err="1"/>
              <a:t>giá</a:t>
            </a:r>
            <a:r>
              <a:rPr lang="vi-VN"/>
              <a:t> </a:t>
            </a:r>
            <a:r>
              <a:rPr lang="vi-VN" err="1"/>
              <a:t>trị</a:t>
            </a:r>
            <a:r>
              <a:rPr lang="vi-VN"/>
              <a:t> </a:t>
            </a:r>
            <a:r>
              <a:rPr lang="vi-VN" err="1"/>
              <a:t>các</a:t>
            </a:r>
            <a:r>
              <a:rPr lang="vi-VN"/>
              <a:t> </a:t>
            </a:r>
            <a:r>
              <a:rPr lang="vi-VN" err="1"/>
              <a:t>pixel</a:t>
            </a:r>
            <a:r>
              <a:rPr lang="vi-VN"/>
              <a:t> chia cho </a:t>
            </a:r>
            <a:r>
              <a:rPr lang="vi-VN" err="1"/>
              <a:t>số</a:t>
            </a:r>
            <a:r>
              <a:rPr lang="vi-VN"/>
              <a:t> </a:t>
            </a:r>
            <a:r>
              <a:rPr lang="vi-VN" err="1"/>
              <a:t>lượng</a:t>
            </a:r>
            <a:r>
              <a:rPr lang="vi-VN"/>
              <a:t> </a:t>
            </a:r>
            <a:r>
              <a:rPr lang="vi-VN" err="1"/>
              <a:t>pixel</a:t>
            </a:r>
            <a:r>
              <a:rPr lang="vi-VN"/>
              <a:t>.</a:t>
            </a:r>
          </a:p>
          <a:p>
            <a:r>
              <a:rPr lang="vi-VN"/>
              <a:t>Do mô </a:t>
            </a:r>
            <a:r>
              <a:rPr lang="vi-VN" err="1"/>
              <a:t>hình</a:t>
            </a:r>
            <a:r>
              <a:rPr lang="vi-VN"/>
              <a:t> </a:t>
            </a:r>
            <a:r>
              <a:rPr lang="vi-VN" err="1"/>
              <a:t>handcraft</a:t>
            </a:r>
            <a:r>
              <a:rPr lang="vi-VN"/>
              <a:t> </a:t>
            </a:r>
            <a:r>
              <a:rPr lang="vi-VN" err="1"/>
              <a:t>chỉ</a:t>
            </a:r>
            <a:r>
              <a:rPr lang="vi-VN"/>
              <a:t> không </a:t>
            </a:r>
            <a:r>
              <a:rPr lang="vi-VN" err="1"/>
              <a:t>cần</a:t>
            </a:r>
            <a:r>
              <a:rPr lang="vi-VN"/>
              <a:t> </a:t>
            </a:r>
            <a:r>
              <a:rPr lang="vi-VN" err="1"/>
              <a:t>train</a:t>
            </a:r>
            <a:r>
              <a:rPr lang="vi-VN"/>
              <a:t> </a:t>
            </a:r>
            <a:r>
              <a:rPr lang="vi-VN" err="1"/>
              <a:t>và</a:t>
            </a:r>
            <a:r>
              <a:rPr lang="vi-VN"/>
              <a:t> mô </a:t>
            </a:r>
            <a:r>
              <a:rPr lang="vi-VN" err="1"/>
              <a:t>hình</a:t>
            </a:r>
            <a:r>
              <a:rPr lang="vi-VN"/>
              <a:t> </a:t>
            </a:r>
            <a:r>
              <a:rPr lang="vi-VN" err="1"/>
              <a:t>haarcascade</a:t>
            </a:r>
            <a:r>
              <a:rPr lang="vi-VN"/>
              <a:t> </a:t>
            </a:r>
            <a:r>
              <a:rPr lang="vi-VN" err="1"/>
              <a:t>được</a:t>
            </a:r>
            <a:r>
              <a:rPr lang="vi-VN"/>
              <a:t> </a:t>
            </a:r>
            <a:r>
              <a:rPr lang="vi-VN" err="1"/>
              <a:t>pretrain</a:t>
            </a:r>
            <a:r>
              <a:rPr lang="vi-VN"/>
              <a:t> nên </a:t>
            </a:r>
            <a:r>
              <a:rPr lang="vi-VN" err="1"/>
              <a:t>sẽ</a:t>
            </a:r>
            <a:r>
              <a:rPr lang="vi-VN"/>
              <a:t> coi thư </a:t>
            </a:r>
            <a:r>
              <a:rPr lang="vi-VN" err="1"/>
              <a:t>mục</a:t>
            </a:r>
            <a:r>
              <a:rPr lang="vi-VN"/>
              <a:t> </a:t>
            </a:r>
            <a:r>
              <a:rPr lang="vi-VN" err="1"/>
              <a:t>green</a:t>
            </a:r>
            <a:r>
              <a:rPr lang="vi-VN"/>
              <a:t> </a:t>
            </a:r>
            <a:r>
              <a:rPr lang="vi-VN" err="1"/>
              <a:t>parking</a:t>
            </a:r>
            <a:r>
              <a:rPr lang="vi-VN"/>
              <a:t> </a:t>
            </a:r>
            <a:r>
              <a:rPr lang="vi-VN" err="1"/>
              <a:t>là</a:t>
            </a:r>
            <a:r>
              <a:rPr lang="vi-VN"/>
              <a:t> thư </a:t>
            </a:r>
            <a:r>
              <a:rPr lang="vi-VN" err="1"/>
              <a:t>mục</a:t>
            </a:r>
            <a:r>
              <a:rPr lang="vi-VN"/>
              <a:t> </a:t>
            </a:r>
            <a:r>
              <a:rPr lang="vi-VN" err="1"/>
              <a:t>validation</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33</a:t>
            </a:fld>
            <a:endParaRPr lang="vi-VN"/>
          </a:p>
        </p:txBody>
      </p:sp>
    </p:spTree>
    <p:extLst>
      <p:ext uri="{BB962C8B-B14F-4D97-AF65-F5344CB8AC3E}">
        <p14:creationId xmlns:p14="http://schemas.microsoft.com/office/powerpoint/2010/main" val="133292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t>Haarcascade</a:t>
            </a:r>
            <a:r>
              <a:rPr lang="vi-VN"/>
              <a:t> </a:t>
            </a:r>
            <a:r>
              <a:rPr lang="vi-VN" err="1"/>
              <a:t>recognize</a:t>
            </a:r>
            <a:r>
              <a:rPr lang="vi-VN"/>
              <a:t> </a:t>
            </a:r>
            <a:r>
              <a:rPr lang="vi-VN" err="1"/>
              <a:t>accuracy</a:t>
            </a:r>
            <a:r>
              <a:rPr lang="vi-VN"/>
              <a:t>: </a:t>
            </a:r>
            <a:r>
              <a:rPr lang="vi-VN" sz="1000" kern="1200">
                <a:solidFill>
                  <a:schemeClr val="tx1"/>
                </a:solidFill>
                <a:latin typeface="+mn-lt"/>
                <a:ea typeface="+mn-ea"/>
                <a:cs typeface="+mn-cs"/>
              </a:rPr>
              <a:t>0.3164</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35</a:t>
            </a:fld>
            <a:endParaRPr lang="vi-VN"/>
          </a:p>
        </p:txBody>
      </p:sp>
    </p:spTree>
    <p:extLst>
      <p:ext uri="{BB962C8B-B14F-4D97-AF65-F5344CB8AC3E}">
        <p14:creationId xmlns:p14="http://schemas.microsoft.com/office/powerpoint/2010/main" val="754715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t>Haarcascade</a:t>
            </a:r>
            <a:r>
              <a:rPr lang="vi-VN"/>
              <a:t> </a:t>
            </a:r>
            <a:r>
              <a:rPr lang="vi-VN" err="1"/>
              <a:t>recognize</a:t>
            </a:r>
            <a:r>
              <a:rPr lang="vi-VN"/>
              <a:t> </a:t>
            </a:r>
            <a:r>
              <a:rPr lang="vi-VN" err="1"/>
              <a:t>accuracy</a:t>
            </a:r>
            <a:r>
              <a:rPr lang="vi-VN"/>
              <a:t>: </a:t>
            </a:r>
            <a:r>
              <a:rPr lang="vi-VN" sz="1000" kern="1200">
                <a:solidFill>
                  <a:schemeClr val="tx1"/>
                </a:solidFill>
                <a:latin typeface="+mn-lt"/>
                <a:ea typeface="+mn-ea"/>
                <a:cs typeface="+mn-cs"/>
              </a:rPr>
              <a:t>0.3164</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36</a:t>
            </a:fld>
            <a:endParaRPr lang="vi-VN"/>
          </a:p>
        </p:txBody>
      </p:sp>
    </p:spTree>
    <p:extLst>
      <p:ext uri="{BB962C8B-B14F-4D97-AF65-F5344CB8AC3E}">
        <p14:creationId xmlns:p14="http://schemas.microsoft.com/office/powerpoint/2010/main" val="205450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Nhận</a:t>
            </a:r>
            <a:r>
              <a:rPr lang="en-US"/>
              <a:t> </a:t>
            </a:r>
            <a:r>
              <a:rPr lang="en-US" err="1"/>
              <a:t>dạng</a:t>
            </a:r>
            <a:r>
              <a:rPr lang="en-US"/>
              <a:t> </a:t>
            </a:r>
            <a:r>
              <a:rPr lang="en-US" err="1"/>
              <a:t>kí</a:t>
            </a:r>
            <a:r>
              <a:rPr lang="en-US"/>
              <a:t> </a:t>
            </a:r>
            <a:r>
              <a:rPr lang="en-US" err="1"/>
              <a:t>tự</a:t>
            </a:r>
            <a:r>
              <a:rPr lang="en-US"/>
              <a:t> </a:t>
            </a:r>
            <a:r>
              <a:rPr lang="en-US" err="1"/>
              <a:t>còn</a:t>
            </a:r>
            <a:r>
              <a:rPr lang="en-US"/>
              <a:t> </a:t>
            </a:r>
            <a:r>
              <a:rPr lang="en-US" err="1"/>
              <a:t>bị</a:t>
            </a:r>
            <a:r>
              <a:rPr lang="en-US"/>
              <a:t> </a:t>
            </a:r>
            <a:r>
              <a:rPr lang="en-US" err="1"/>
              <a:t>lẫn</a:t>
            </a:r>
            <a:r>
              <a:rPr lang="en-US"/>
              <a:t> </a:t>
            </a:r>
            <a:r>
              <a:rPr lang="en-US" err="1"/>
              <a:t>lộn</a:t>
            </a:r>
            <a:r>
              <a:rPr lang="en-US"/>
              <a:t> </a:t>
            </a:r>
            <a:r>
              <a:rPr lang="en-US" err="1"/>
              <a:t>giữa</a:t>
            </a:r>
            <a:r>
              <a:rPr lang="en-US"/>
              <a:t> </a:t>
            </a:r>
            <a:r>
              <a:rPr lang="en-US" err="1"/>
              <a:t>các</a:t>
            </a:r>
            <a:r>
              <a:rPr lang="en-US"/>
              <a:t> </a:t>
            </a:r>
            <a:r>
              <a:rPr lang="en-US" err="1"/>
              <a:t>cặp</a:t>
            </a:r>
            <a:r>
              <a:rPr lang="en-US"/>
              <a:t> </a:t>
            </a:r>
            <a:r>
              <a:rPr lang="en-US" err="1"/>
              <a:t>kí</a:t>
            </a:r>
            <a:r>
              <a:rPr lang="en-US"/>
              <a:t> </a:t>
            </a:r>
            <a:r>
              <a:rPr lang="en-US" err="1"/>
              <a:t>tự</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41</a:t>
            </a:fld>
            <a:endParaRPr lang="vi-VN"/>
          </a:p>
        </p:txBody>
      </p:sp>
    </p:spTree>
    <p:extLst>
      <p:ext uri="{BB962C8B-B14F-4D97-AF65-F5344CB8AC3E}">
        <p14:creationId xmlns:p14="http://schemas.microsoft.com/office/powerpoint/2010/main" val="351843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t>Góc</a:t>
            </a:r>
            <a:r>
              <a:rPr lang="vi-VN"/>
              <a:t> </a:t>
            </a:r>
            <a:r>
              <a:rPr lang="vi-VN" err="1"/>
              <a:t>chụp</a:t>
            </a:r>
            <a:r>
              <a:rPr lang="vi-VN"/>
              <a:t> không </a:t>
            </a:r>
            <a:r>
              <a:rPr lang="vi-VN" err="1"/>
              <a:t>đối</a:t>
            </a:r>
            <a:r>
              <a:rPr lang="vi-VN"/>
              <a:t> </a:t>
            </a:r>
            <a:r>
              <a:rPr lang="vi-VN" err="1"/>
              <a:t>diện</a:t>
            </a:r>
            <a:endParaRPr lang="vi-VN"/>
          </a:p>
          <a:p>
            <a:r>
              <a:rPr lang="vi-VN" err="1"/>
              <a:t>Hình</a:t>
            </a:r>
            <a:r>
              <a:rPr lang="vi-VN"/>
              <a:t> </a:t>
            </a:r>
            <a:r>
              <a:rPr lang="vi-VN" err="1"/>
              <a:t>quá</a:t>
            </a:r>
            <a:r>
              <a:rPr lang="vi-VN"/>
              <a:t> </a:t>
            </a:r>
            <a:r>
              <a:rPr lang="vi-VN" err="1"/>
              <a:t>mờ</a:t>
            </a:r>
            <a:endParaRPr lang="vi-VN"/>
          </a:p>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42</a:t>
            </a:fld>
            <a:endParaRPr lang="vi-VN"/>
          </a:p>
        </p:txBody>
      </p:sp>
    </p:spTree>
    <p:extLst>
      <p:ext uri="{BB962C8B-B14F-4D97-AF65-F5344CB8AC3E}">
        <p14:creationId xmlns:p14="http://schemas.microsoft.com/office/powerpoint/2010/main" val="2035835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t>Ảnh</a:t>
            </a:r>
            <a:r>
              <a:rPr lang="vi-VN"/>
              <a:t> </a:t>
            </a:r>
            <a:r>
              <a:rPr lang="vi-VN" err="1"/>
              <a:t>cắt</a:t>
            </a:r>
            <a:r>
              <a:rPr lang="vi-VN"/>
              <a:t> </a:t>
            </a:r>
            <a:r>
              <a:rPr lang="vi-VN" err="1"/>
              <a:t>bị</a:t>
            </a:r>
            <a:r>
              <a:rPr lang="vi-VN"/>
              <a:t> </a:t>
            </a:r>
            <a:r>
              <a:rPr lang="vi-VN" err="1"/>
              <a:t>thừa</a:t>
            </a:r>
            <a:endParaRPr lang="vi-VN"/>
          </a:p>
          <a:p>
            <a:r>
              <a:rPr lang="vi-VN" err="1"/>
              <a:t>Nhầm</a:t>
            </a:r>
            <a:r>
              <a:rPr lang="vi-VN"/>
              <a:t> </a:t>
            </a:r>
            <a:r>
              <a:rPr lang="vi-VN" err="1"/>
              <a:t>lẫn</a:t>
            </a:r>
            <a:r>
              <a:rPr lang="vi-VN"/>
              <a:t> </a:t>
            </a:r>
            <a:r>
              <a:rPr lang="vi-VN" err="1"/>
              <a:t>giữa</a:t>
            </a:r>
            <a:r>
              <a:rPr lang="vi-VN"/>
              <a:t> C </a:t>
            </a:r>
            <a:r>
              <a:rPr lang="vi-VN" err="1"/>
              <a:t>và</a:t>
            </a:r>
            <a:r>
              <a:rPr lang="vi-VN"/>
              <a:t> G</a:t>
            </a:r>
          </a:p>
        </p:txBody>
      </p:sp>
      <p:sp>
        <p:nvSpPr>
          <p:cNvPr id="4" name="Slide Number Placeholder 3"/>
          <p:cNvSpPr>
            <a:spLocks noGrp="1"/>
          </p:cNvSpPr>
          <p:nvPr>
            <p:ph type="sldNum" sz="quarter" idx="5"/>
          </p:nvPr>
        </p:nvSpPr>
        <p:spPr/>
        <p:txBody>
          <a:bodyPr/>
          <a:lstStyle/>
          <a:p>
            <a:fld id="{50524CC8-601D-477F-B432-1C5D7E8961F3}" type="slidenum">
              <a:rPr lang="vi-VN" smtClean="0"/>
              <a:t>43</a:t>
            </a:fld>
            <a:endParaRPr lang="vi-VN"/>
          </a:p>
        </p:txBody>
      </p:sp>
    </p:spTree>
    <p:extLst>
      <p:ext uri="{BB962C8B-B14F-4D97-AF65-F5344CB8AC3E}">
        <p14:creationId xmlns:p14="http://schemas.microsoft.com/office/powerpoint/2010/main" val="361589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MathJax_Typewriter"/>
              </a:rPr>
              <a:t>dst</a:t>
            </a:r>
            <a:r>
              <a:rPr lang="en-US" b="0" i="0" u="none" strike="noStrike">
                <a:solidFill>
                  <a:srgbClr val="000000"/>
                </a:solidFill>
                <a:effectLst/>
                <a:latin typeface="MathJax_Main"/>
              </a:rPr>
              <a:t>=blackhat(</a:t>
            </a:r>
            <a:r>
              <a:rPr lang="en-US" b="0" i="0" u="none" strike="noStrike">
                <a:solidFill>
                  <a:srgbClr val="000000"/>
                </a:solidFill>
                <a:effectLst/>
                <a:latin typeface="MathJax_Typewriter"/>
              </a:rPr>
              <a:t>src</a:t>
            </a:r>
            <a:r>
              <a:rPr lang="en-US" b="0" i="0" u="none" strike="noStrike">
                <a:solidFill>
                  <a:srgbClr val="000000"/>
                </a:solidFill>
                <a:effectLst/>
                <a:latin typeface="MathJax_Main"/>
              </a:rPr>
              <a:t>,</a:t>
            </a:r>
            <a:r>
              <a:rPr lang="en-US" b="0" i="0" u="none" strike="noStrike">
                <a:solidFill>
                  <a:srgbClr val="000000"/>
                </a:solidFill>
                <a:effectLst/>
                <a:latin typeface="MathJax_Typewriter"/>
              </a:rPr>
              <a:t>element</a:t>
            </a:r>
            <a:r>
              <a:rPr lang="en-US" b="0" i="0" u="none" strike="noStrike">
                <a:solidFill>
                  <a:srgbClr val="000000"/>
                </a:solidFill>
                <a:effectLst/>
                <a:latin typeface="MathJax_Main"/>
              </a:rPr>
              <a:t>)=close(</a:t>
            </a:r>
            <a:r>
              <a:rPr lang="en-US" b="0" i="0" u="none" strike="noStrike">
                <a:solidFill>
                  <a:srgbClr val="000000"/>
                </a:solidFill>
                <a:effectLst/>
                <a:latin typeface="MathJax_Typewriter"/>
              </a:rPr>
              <a:t>src</a:t>
            </a:r>
            <a:r>
              <a:rPr lang="en-US" b="0" i="0" u="none" strike="noStrike">
                <a:solidFill>
                  <a:srgbClr val="000000"/>
                </a:solidFill>
                <a:effectLst/>
                <a:latin typeface="MathJax_Main"/>
              </a:rPr>
              <a:t>,</a:t>
            </a:r>
            <a:r>
              <a:rPr lang="en-US" b="0" i="0" u="none" strike="noStrike">
                <a:solidFill>
                  <a:srgbClr val="000000"/>
                </a:solidFill>
                <a:effectLst/>
                <a:latin typeface="MathJax_Typewriter"/>
              </a:rPr>
              <a:t>element</a:t>
            </a:r>
            <a:r>
              <a:rPr lang="en-US" b="0" i="0" u="none" strike="noStrike">
                <a:solidFill>
                  <a:srgbClr val="000000"/>
                </a:solidFill>
                <a:effectLst/>
                <a:latin typeface="MathJax_Main"/>
              </a:rPr>
              <a:t>)−</a:t>
            </a:r>
            <a:r>
              <a:rPr lang="en-US" b="0" i="0" u="none" strike="noStrike">
                <a:solidFill>
                  <a:srgbClr val="000000"/>
                </a:solidFill>
                <a:effectLst/>
                <a:latin typeface="MathJax_Typewriter"/>
              </a:rPr>
              <a:t>src</a:t>
            </a:r>
          </a:p>
          <a:p>
            <a:r>
              <a:rPr lang="vi-VN" b="0" i="0" u="none" strike="noStrike">
                <a:solidFill>
                  <a:srgbClr val="000000"/>
                </a:solidFill>
                <a:effectLst/>
                <a:latin typeface="MathJax_Typewriter"/>
              </a:rPr>
              <a:t>dst</a:t>
            </a:r>
            <a:r>
              <a:rPr lang="vi-VN" b="0" i="0" u="none" strike="noStrike">
                <a:solidFill>
                  <a:srgbClr val="000000"/>
                </a:solidFill>
                <a:effectLst/>
                <a:latin typeface="MathJax_Main"/>
              </a:rPr>
              <a:t>=close(</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)=erode(dilate(</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a:t>
            </a:r>
            <a:br>
              <a:rPr lang="vi-VN"/>
            </a:br>
            <a:br>
              <a:rPr lang="en-US"/>
            </a:b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8</a:t>
            </a:fld>
            <a:endParaRPr lang="vi-VN"/>
          </a:p>
        </p:txBody>
      </p:sp>
    </p:spTree>
    <p:extLst>
      <p:ext uri="{BB962C8B-B14F-4D97-AF65-F5344CB8AC3E}">
        <p14:creationId xmlns:p14="http://schemas.microsoft.com/office/powerpoint/2010/main" val="266641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u="none" strike="noStrike">
                <a:solidFill>
                  <a:srgbClr val="000000"/>
                </a:solidFill>
                <a:effectLst/>
                <a:latin typeface="MathJax_Typewriter"/>
              </a:rPr>
              <a:t>dst</a:t>
            </a:r>
            <a:r>
              <a:rPr lang="vi-VN" b="0" i="0" u="none" strike="noStrike">
                <a:solidFill>
                  <a:srgbClr val="000000"/>
                </a:solidFill>
                <a:effectLst/>
                <a:latin typeface="MathJax_Main"/>
              </a:rPr>
              <a:t>=tophat(</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−open(</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a:t>
            </a:r>
          </a:p>
          <a:p>
            <a:r>
              <a:rPr lang="vi-VN" b="0" i="0" u="none" strike="noStrike">
                <a:solidFill>
                  <a:srgbClr val="000000"/>
                </a:solidFill>
                <a:effectLst/>
                <a:latin typeface="MathJax_Typewriter"/>
              </a:rPr>
              <a:t>dst</a:t>
            </a:r>
            <a:r>
              <a:rPr lang="vi-VN" b="0" i="0" u="none" strike="noStrike">
                <a:solidFill>
                  <a:srgbClr val="000000"/>
                </a:solidFill>
                <a:effectLst/>
                <a:latin typeface="MathJax_Main"/>
              </a:rPr>
              <a:t>=open(</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)=dilate(erode(</a:t>
            </a:r>
            <a:r>
              <a:rPr lang="vi-VN" b="0" i="0" u="none" strike="noStrike">
                <a:solidFill>
                  <a:srgbClr val="000000"/>
                </a:solidFill>
                <a:effectLst/>
                <a:latin typeface="MathJax_Typewriter"/>
              </a:rPr>
              <a:t>src</a:t>
            </a:r>
            <a:r>
              <a:rPr lang="vi-VN" b="0" i="0" u="none" strike="noStrike">
                <a:solidFill>
                  <a:srgbClr val="000000"/>
                </a:solidFill>
                <a:effectLst/>
                <a:latin typeface="MathJax_Main"/>
              </a:rPr>
              <a:t>,</a:t>
            </a:r>
            <a:r>
              <a:rPr lang="vi-VN" b="0" i="0" u="none" strike="noStrike">
                <a:solidFill>
                  <a:srgbClr val="000000"/>
                </a:solidFill>
                <a:effectLst/>
                <a:latin typeface="MathJax_Typewriter"/>
              </a:rPr>
              <a:t>element</a:t>
            </a:r>
            <a:r>
              <a:rPr lang="vi-VN" b="0" i="0" u="none" strike="noStrike">
                <a:solidFill>
                  <a:srgbClr val="000000"/>
                </a:solidFill>
                <a:effectLst/>
                <a:latin typeface="MathJax_Main"/>
              </a:rPr>
              <a:t>))</a:t>
            </a:r>
            <a:br>
              <a:rPr lang="vi-VN"/>
            </a:b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9</a:t>
            </a:fld>
            <a:endParaRPr lang="vi-VN"/>
          </a:p>
        </p:txBody>
      </p:sp>
    </p:spTree>
    <p:extLst>
      <p:ext uri="{BB962C8B-B14F-4D97-AF65-F5344CB8AC3E}">
        <p14:creationId xmlns:p14="http://schemas.microsoft.com/office/powerpoint/2010/main" val="109840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Dst = gray + tophat – blackhat. Cách này giúp các đối tượng tối trở nên tối hơn và sáng trở nên sáng hơn.</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10</a:t>
            </a:fld>
            <a:endParaRPr lang="vi-VN"/>
          </a:p>
        </p:txBody>
      </p:sp>
    </p:spTree>
    <p:extLst>
      <p:ext uri="{BB962C8B-B14F-4D97-AF65-F5344CB8AC3E}">
        <p14:creationId xmlns:p14="http://schemas.microsoft.com/office/powerpoint/2010/main" val="683632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11</a:t>
            </a:fld>
            <a:endParaRPr lang="vi-VN"/>
          </a:p>
        </p:txBody>
      </p:sp>
    </p:spTree>
    <p:extLst>
      <p:ext uri="{BB962C8B-B14F-4D97-AF65-F5344CB8AC3E}">
        <p14:creationId xmlns:p14="http://schemas.microsoft.com/office/powerpoint/2010/main" val="251227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Gaussian blur + threshold(OTSU)</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12</a:t>
            </a:fld>
            <a:endParaRPr lang="vi-VN"/>
          </a:p>
        </p:txBody>
      </p:sp>
    </p:spTree>
    <p:extLst>
      <p:ext uri="{BB962C8B-B14F-4D97-AF65-F5344CB8AC3E}">
        <p14:creationId xmlns:p14="http://schemas.microsoft.com/office/powerpoint/2010/main" val="121675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 dilate(erode)</a:t>
            </a:r>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13</a:t>
            </a:fld>
            <a:endParaRPr lang="vi-VN"/>
          </a:p>
        </p:txBody>
      </p:sp>
    </p:spTree>
    <p:extLst>
      <p:ext uri="{BB962C8B-B14F-4D97-AF65-F5344CB8AC3E}">
        <p14:creationId xmlns:p14="http://schemas.microsoft.com/office/powerpoint/2010/main" val="1397332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0524CC8-601D-477F-B432-1C5D7E8961F3}" type="slidenum">
              <a:rPr lang="vi-VN" smtClean="0"/>
              <a:t>14</a:t>
            </a:fld>
            <a:endParaRPr lang="vi-VN"/>
          </a:p>
        </p:txBody>
      </p:sp>
    </p:spTree>
    <p:extLst>
      <p:ext uri="{BB962C8B-B14F-4D97-AF65-F5344CB8AC3E}">
        <p14:creationId xmlns:p14="http://schemas.microsoft.com/office/powerpoint/2010/main" val="3593545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20E6-DBC7-4CE2-BF50-D789091726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203FB179-8AC5-4832-A316-E3E0DC52F2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16651C58-E15E-4DAF-80CE-C80FB46AAFC8}"/>
              </a:ext>
            </a:extLst>
          </p:cNvPr>
          <p:cNvSpPr>
            <a:spLocks noGrp="1"/>
          </p:cNvSpPr>
          <p:nvPr>
            <p:ph type="dt" sz="half" idx="10"/>
          </p:nvPr>
        </p:nvSpPr>
        <p:spPr/>
        <p:txBody>
          <a:bodyPr/>
          <a:lstStyle/>
          <a:p>
            <a:fld id="{6F79DFBC-F14A-40D4-B5AA-C8EAE5F7A6D2}" type="datetime1">
              <a:rPr lang="vi-VN" smtClean="0"/>
              <a:t>26/06/2022</a:t>
            </a:fld>
            <a:endParaRPr lang="vi-VN"/>
          </a:p>
        </p:txBody>
      </p:sp>
      <p:sp>
        <p:nvSpPr>
          <p:cNvPr id="5" name="Footer Placeholder 4">
            <a:extLst>
              <a:ext uri="{FF2B5EF4-FFF2-40B4-BE49-F238E27FC236}">
                <a16:creationId xmlns:a16="http://schemas.microsoft.com/office/drawing/2014/main" id="{967E6989-6DC7-4E4E-86E9-C1EB3BCFD92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0302B40-D460-45E6-800B-C4EA95FEDF6B}"/>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2904114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06DC-2670-473A-ABA7-E80BEC078362}"/>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3D0216E8-64F5-4542-A3E7-860AABC3D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210DA9B-AAA9-4A51-9BEF-4005C46D2EF6}"/>
              </a:ext>
            </a:extLst>
          </p:cNvPr>
          <p:cNvSpPr>
            <a:spLocks noGrp="1"/>
          </p:cNvSpPr>
          <p:nvPr>
            <p:ph type="dt" sz="half" idx="10"/>
          </p:nvPr>
        </p:nvSpPr>
        <p:spPr/>
        <p:txBody>
          <a:bodyPr/>
          <a:lstStyle/>
          <a:p>
            <a:fld id="{0400A967-F4E3-468C-AD3D-AEB9D8C74A8E}" type="datetime1">
              <a:rPr lang="vi-VN" smtClean="0"/>
              <a:t>26/06/2022</a:t>
            </a:fld>
            <a:endParaRPr lang="vi-VN"/>
          </a:p>
        </p:txBody>
      </p:sp>
      <p:sp>
        <p:nvSpPr>
          <p:cNvPr id="5" name="Footer Placeholder 4">
            <a:extLst>
              <a:ext uri="{FF2B5EF4-FFF2-40B4-BE49-F238E27FC236}">
                <a16:creationId xmlns:a16="http://schemas.microsoft.com/office/drawing/2014/main" id="{3D039F56-CBD3-4F0A-920F-58046E182A9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9FC8EBB-FA41-473D-9583-DD1AA3D7ED04}"/>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2666931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4916D7-A77B-4EB5-8162-84B9D0C5A8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A908C2CB-C802-47BF-AEF4-DB66CF8733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4929A26-AAC3-4330-8DE4-9FA5C89AC498}"/>
              </a:ext>
            </a:extLst>
          </p:cNvPr>
          <p:cNvSpPr>
            <a:spLocks noGrp="1"/>
          </p:cNvSpPr>
          <p:nvPr>
            <p:ph type="dt" sz="half" idx="10"/>
          </p:nvPr>
        </p:nvSpPr>
        <p:spPr/>
        <p:txBody>
          <a:bodyPr/>
          <a:lstStyle/>
          <a:p>
            <a:fld id="{2783AEF3-9158-4E23-BC07-CC2B254BFE8E}" type="datetime1">
              <a:rPr lang="vi-VN" smtClean="0"/>
              <a:t>26/06/2022</a:t>
            </a:fld>
            <a:endParaRPr lang="vi-VN"/>
          </a:p>
        </p:txBody>
      </p:sp>
      <p:sp>
        <p:nvSpPr>
          <p:cNvPr id="5" name="Footer Placeholder 4">
            <a:extLst>
              <a:ext uri="{FF2B5EF4-FFF2-40B4-BE49-F238E27FC236}">
                <a16:creationId xmlns:a16="http://schemas.microsoft.com/office/drawing/2014/main" id="{0BBEA3BA-258D-4CF3-B014-598E2B4E83B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48D9A25-66B8-46F1-A64B-6D4FDFDE5F9D}"/>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1152731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47A8-C2E1-492C-A07C-D76BE3E7CE3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93AA2AF7-6C15-471C-A2F6-646D1358E4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09131F1-26A7-4E66-A04C-B07DB581C8A4}"/>
              </a:ext>
            </a:extLst>
          </p:cNvPr>
          <p:cNvSpPr>
            <a:spLocks noGrp="1"/>
          </p:cNvSpPr>
          <p:nvPr>
            <p:ph type="dt" sz="half" idx="10"/>
          </p:nvPr>
        </p:nvSpPr>
        <p:spPr/>
        <p:txBody>
          <a:bodyPr/>
          <a:lstStyle/>
          <a:p>
            <a:fld id="{B01A7A2C-6863-4BE8-A0B1-5AF258A0A34F}" type="datetime1">
              <a:rPr lang="vi-VN" smtClean="0"/>
              <a:t>26/06/2022</a:t>
            </a:fld>
            <a:endParaRPr lang="vi-VN"/>
          </a:p>
        </p:txBody>
      </p:sp>
      <p:sp>
        <p:nvSpPr>
          <p:cNvPr id="5" name="Footer Placeholder 4">
            <a:extLst>
              <a:ext uri="{FF2B5EF4-FFF2-40B4-BE49-F238E27FC236}">
                <a16:creationId xmlns:a16="http://schemas.microsoft.com/office/drawing/2014/main" id="{894875BA-6D01-4EAE-A245-F3DCFAC94BE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5E147279-EF63-4F0B-9D23-BC75485CC9D9}"/>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163454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11DA-E5D4-4BD9-8EE5-022E1CA08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A7C78828-16B2-4493-9563-6920CBADCB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75F5DF-C9BF-4307-B1FF-F02E0C9F05C2}"/>
              </a:ext>
            </a:extLst>
          </p:cNvPr>
          <p:cNvSpPr>
            <a:spLocks noGrp="1"/>
          </p:cNvSpPr>
          <p:nvPr>
            <p:ph type="dt" sz="half" idx="10"/>
          </p:nvPr>
        </p:nvSpPr>
        <p:spPr/>
        <p:txBody>
          <a:bodyPr/>
          <a:lstStyle/>
          <a:p>
            <a:fld id="{30621111-24D9-40BE-ABAA-61C0435A03ED}" type="datetime1">
              <a:rPr lang="vi-VN" smtClean="0"/>
              <a:t>26/06/2022</a:t>
            </a:fld>
            <a:endParaRPr lang="vi-VN"/>
          </a:p>
        </p:txBody>
      </p:sp>
      <p:sp>
        <p:nvSpPr>
          <p:cNvPr id="5" name="Footer Placeholder 4">
            <a:extLst>
              <a:ext uri="{FF2B5EF4-FFF2-40B4-BE49-F238E27FC236}">
                <a16:creationId xmlns:a16="http://schemas.microsoft.com/office/drawing/2014/main" id="{54042CFD-DE86-41D5-89F2-285C502153E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D946199-4F5B-4CAF-9D48-E7581EBF217B}"/>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336510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1219-6B9C-4C8E-9707-1D4F4583E63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F9899AA-691B-4574-A382-673DD0EC61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2CF525D6-1BB2-4E56-AB55-DD5466888A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28B64E9C-3E61-4ED9-88F9-340E249A46B8}"/>
              </a:ext>
            </a:extLst>
          </p:cNvPr>
          <p:cNvSpPr>
            <a:spLocks noGrp="1"/>
          </p:cNvSpPr>
          <p:nvPr>
            <p:ph type="dt" sz="half" idx="10"/>
          </p:nvPr>
        </p:nvSpPr>
        <p:spPr/>
        <p:txBody>
          <a:bodyPr/>
          <a:lstStyle/>
          <a:p>
            <a:fld id="{82337D88-A956-4AF5-8F16-1C57615CDD41}" type="datetime1">
              <a:rPr lang="vi-VN" smtClean="0"/>
              <a:t>26/06/2022</a:t>
            </a:fld>
            <a:endParaRPr lang="vi-VN"/>
          </a:p>
        </p:txBody>
      </p:sp>
      <p:sp>
        <p:nvSpPr>
          <p:cNvPr id="6" name="Footer Placeholder 5">
            <a:extLst>
              <a:ext uri="{FF2B5EF4-FFF2-40B4-BE49-F238E27FC236}">
                <a16:creationId xmlns:a16="http://schemas.microsoft.com/office/drawing/2014/main" id="{6F39052A-13ED-423A-B48A-27EA2FB1D5A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4E2A06B-F858-4823-898B-4FD8920991C8}"/>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399666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A27F-EFAE-4435-8006-01C602A09B0E}"/>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CFFE3C9F-47EB-4825-92D0-D1F79A8310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6759E8-258B-4687-AD50-C64C752A0A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0475C727-78F3-4132-9BD7-0F5A35989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E32071-E6D3-4D72-8D5A-B041E750F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5CC2AE19-2B04-45C4-B3BC-488E3E6E6704}"/>
              </a:ext>
            </a:extLst>
          </p:cNvPr>
          <p:cNvSpPr>
            <a:spLocks noGrp="1"/>
          </p:cNvSpPr>
          <p:nvPr>
            <p:ph type="dt" sz="half" idx="10"/>
          </p:nvPr>
        </p:nvSpPr>
        <p:spPr/>
        <p:txBody>
          <a:bodyPr/>
          <a:lstStyle/>
          <a:p>
            <a:fld id="{33F5D1B6-E5D6-48BB-B7C7-7B1615A7D78F}" type="datetime1">
              <a:rPr lang="vi-VN" smtClean="0"/>
              <a:t>26/06/2022</a:t>
            </a:fld>
            <a:endParaRPr lang="vi-VN"/>
          </a:p>
        </p:txBody>
      </p:sp>
      <p:sp>
        <p:nvSpPr>
          <p:cNvPr id="8" name="Footer Placeholder 7">
            <a:extLst>
              <a:ext uri="{FF2B5EF4-FFF2-40B4-BE49-F238E27FC236}">
                <a16:creationId xmlns:a16="http://schemas.microsoft.com/office/drawing/2014/main" id="{53BF36F5-2243-4B4E-B051-17743E4E00DA}"/>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98DA47B8-F30D-4712-A93D-20767D92B066}"/>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194906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826-357E-4FC8-B539-272A0C308867}"/>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170AA93D-3633-4705-8FB2-A13CC88518A2}"/>
              </a:ext>
            </a:extLst>
          </p:cNvPr>
          <p:cNvSpPr>
            <a:spLocks noGrp="1"/>
          </p:cNvSpPr>
          <p:nvPr>
            <p:ph type="dt" sz="half" idx="10"/>
          </p:nvPr>
        </p:nvSpPr>
        <p:spPr/>
        <p:txBody>
          <a:bodyPr/>
          <a:lstStyle/>
          <a:p>
            <a:fld id="{1CDFD86A-397A-4304-9767-986C0D64C436}" type="datetime1">
              <a:rPr lang="vi-VN" smtClean="0"/>
              <a:t>26/06/2022</a:t>
            </a:fld>
            <a:endParaRPr lang="vi-VN"/>
          </a:p>
        </p:txBody>
      </p:sp>
      <p:sp>
        <p:nvSpPr>
          <p:cNvPr id="4" name="Footer Placeholder 3">
            <a:extLst>
              <a:ext uri="{FF2B5EF4-FFF2-40B4-BE49-F238E27FC236}">
                <a16:creationId xmlns:a16="http://schemas.microsoft.com/office/drawing/2014/main" id="{760E7821-9321-4B8E-ADC9-2FF56DDA2C2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C7600D5B-261C-4013-9152-6FA843A99201}"/>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3790301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3B47E5-AA30-4EC3-BED1-386F4B9BB8E1}"/>
              </a:ext>
            </a:extLst>
          </p:cNvPr>
          <p:cNvSpPr>
            <a:spLocks noGrp="1"/>
          </p:cNvSpPr>
          <p:nvPr>
            <p:ph type="dt" sz="half" idx="10"/>
          </p:nvPr>
        </p:nvSpPr>
        <p:spPr/>
        <p:txBody>
          <a:bodyPr/>
          <a:lstStyle/>
          <a:p>
            <a:fld id="{2B0F40F8-4D66-4CD6-9CE4-BA953BDAA1C7}" type="datetime1">
              <a:rPr lang="vi-VN" smtClean="0"/>
              <a:t>26/06/2022</a:t>
            </a:fld>
            <a:endParaRPr lang="vi-VN"/>
          </a:p>
        </p:txBody>
      </p:sp>
      <p:sp>
        <p:nvSpPr>
          <p:cNvPr id="3" name="Footer Placeholder 2">
            <a:extLst>
              <a:ext uri="{FF2B5EF4-FFF2-40B4-BE49-F238E27FC236}">
                <a16:creationId xmlns:a16="http://schemas.microsoft.com/office/drawing/2014/main" id="{92DDF89A-3126-420D-9AB1-A312EB766009}"/>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ADD4463-4DC4-4642-A0A6-0EB03D7233DC}"/>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2101778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89D-75DF-40FF-BDFF-DD8D98694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381ACBF9-22A6-43F9-8976-72B22E4EAD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109C2914-C81F-49C2-A62C-007C4F446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420A7F-FA20-4599-980B-099CAF2F9D21}"/>
              </a:ext>
            </a:extLst>
          </p:cNvPr>
          <p:cNvSpPr>
            <a:spLocks noGrp="1"/>
          </p:cNvSpPr>
          <p:nvPr>
            <p:ph type="dt" sz="half" idx="10"/>
          </p:nvPr>
        </p:nvSpPr>
        <p:spPr/>
        <p:txBody>
          <a:bodyPr/>
          <a:lstStyle/>
          <a:p>
            <a:fld id="{BCCA660B-F261-40D8-89A1-93D4D5E5E751}" type="datetime1">
              <a:rPr lang="vi-VN" smtClean="0"/>
              <a:t>26/06/2022</a:t>
            </a:fld>
            <a:endParaRPr lang="vi-VN"/>
          </a:p>
        </p:txBody>
      </p:sp>
      <p:sp>
        <p:nvSpPr>
          <p:cNvPr id="6" name="Footer Placeholder 5">
            <a:extLst>
              <a:ext uri="{FF2B5EF4-FFF2-40B4-BE49-F238E27FC236}">
                <a16:creationId xmlns:a16="http://schemas.microsoft.com/office/drawing/2014/main" id="{20125ADF-A8F5-4085-AF92-E8F1CDE7AE2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AB0D921-EF35-42E3-8096-215FC40BEAB8}"/>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165126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8FE2-49CF-4E44-8C4D-423F22C70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27F9F00-8B2A-4DD8-8232-AE3133371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52ED048-C91B-4687-B257-0DC84B781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E880B-DF97-4287-90DC-DEAF2AB85526}"/>
              </a:ext>
            </a:extLst>
          </p:cNvPr>
          <p:cNvSpPr>
            <a:spLocks noGrp="1"/>
          </p:cNvSpPr>
          <p:nvPr>
            <p:ph type="dt" sz="half" idx="10"/>
          </p:nvPr>
        </p:nvSpPr>
        <p:spPr/>
        <p:txBody>
          <a:bodyPr/>
          <a:lstStyle/>
          <a:p>
            <a:fld id="{61B0B589-3CF9-49A9-A3D5-C6694FC268A0}" type="datetime1">
              <a:rPr lang="vi-VN" smtClean="0"/>
              <a:t>26/06/2022</a:t>
            </a:fld>
            <a:endParaRPr lang="vi-VN"/>
          </a:p>
        </p:txBody>
      </p:sp>
      <p:sp>
        <p:nvSpPr>
          <p:cNvPr id="6" name="Footer Placeholder 5">
            <a:extLst>
              <a:ext uri="{FF2B5EF4-FFF2-40B4-BE49-F238E27FC236}">
                <a16:creationId xmlns:a16="http://schemas.microsoft.com/office/drawing/2014/main" id="{99D94ADB-4143-4CD3-87BE-30A37BD79F4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A7EEC5A-CCE6-4FCA-B96E-DBF6B0F3602F}"/>
              </a:ext>
            </a:extLst>
          </p:cNvPr>
          <p:cNvSpPr>
            <a:spLocks noGrp="1"/>
          </p:cNvSpPr>
          <p:nvPr>
            <p:ph type="sldNum" sz="quarter" idx="12"/>
          </p:nvPr>
        </p:nvSpPr>
        <p:spPr/>
        <p:txBody>
          <a:bodyPr/>
          <a:lstStyle/>
          <a:p>
            <a:fld id="{78002E0B-D3AC-4B48-88DB-9250F645449B}" type="slidenum">
              <a:rPr lang="vi-VN" smtClean="0"/>
              <a:t>‹#›</a:t>
            </a:fld>
            <a:endParaRPr lang="vi-VN"/>
          </a:p>
        </p:txBody>
      </p:sp>
    </p:spTree>
    <p:extLst>
      <p:ext uri="{BB962C8B-B14F-4D97-AF65-F5344CB8AC3E}">
        <p14:creationId xmlns:p14="http://schemas.microsoft.com/office/powerpoint/2010/main" val="91430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793F6B-6C65-4B7E-9152-125BFD4BF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5DCAA2FF-3820-4AE4-B45A-8D56A952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D7800623-D39E-4559-9C82-707E0842E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C98A4-0B5E-42EB-82D2-24B92112521D}" type="datetime1">
              <a:rPr lang="vi-VN" smtClean="0"/>
              <a:t>26/06/2022</a:t>
            </a:fld>
            <a:endParaRPr lang="vi-VN"/>
          </a:p>
        </p:txBody>
      </p:sp>
      <p:sp>
        <p:nvSpPr>
          <p:cNvPr id="5" name="Footer Placeholder 4">
            <a:extLst>
              <a:ext uri="{FF2B5EF4-FFF2-40B4-BE49-F238E27FC236}">
                <a16:creationId xmlns:a16="http://schemas.microsoft.com/office/drawing/2014/main" id="{1C3E8356-F585-409A-ABFC-07B3E8AA2A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C15CE439-33AD-442F-AAE9-0C9D81F34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800">
                <a:solidFill>
                  <a:schemeClr val="tx1"/>
                </a:solidFill>
                <a:latin typeface="+mj-lt"/>
              </a:defRPr>
            </a:lvl1pPr>
          </a:lstStyle>
          <a:p>
            <a:fld id="{78002E0B-D3AC-4B48-88DB-9250F645449B}" type="slidenum">
              <a:rPr lang="vi-VN" smtClean="0"/>
              <a:pPr/>
              <a:t>‹#›</a:t>
            </a:fld>
            <a:endParaRPr lang="vi-VN"/>
          </a:p>
        </p:txBody>
      </p:sp>
    </p:spTree>
    <p:extLst>
      <p:ext uri="{BB962C8B-B14F-4D97-AF65-F5344CB8AC3E}">
        <p14:creationId xmlns:p14="http://schemas.microsoft.com/office/powerpoint/2010/main" val="2562262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v-haopt12/ALPR-project" TargetMode="External"/><Relationship Id="rId2" Type="http://schemas.openxmlformats.org/officeDocument/2006/relationships/hyperlink" Target="https://docs.opencv.org/3.4/db/d28/tutorial_cascade_classifier.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iai.vn/thu-vien-mi-a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v-haopt12/ALPR-project" TargetMode="External"/><Relationship Id="rId13" Type="http://schemas.openxmlformats.org/officeDocument/2006/relationships/hyperlink" Target="https://www.youtube.com/watch?v=NApYP_5wlKY" TargetMode="External"/><Relationship Id="rId3" Type="http://schemas.openxmlformats.org/officeDocument/2006/relationships/hyperlink" Target="https://github.com/rafaelpadilla/Object-Detection-Metrics" TargetMode="External"/><Relationship Id="rId7" Type="http://schemas.openxmlformats.org/officeDocument/2006/relationships/hyperlink" Target="https://pyimagesearch.com/2020/09/21/opencv-automatic-license-number-plate-recognition-anpr-with-python/#pyuni-reco-header" TargetMode="External"/><Relationship Id="rId12" Type="http://schemas.openxmlformats.org/officeDocument/2006/relationships/hyperlink" Target="https://pyimagesearch.com/2021/05/12/image-gradients-with-opencv-sobel-and-scharr/" TargetMode="External"/><Relationship Id="rId2" Type="http://schemas.openxmlformats.org/officeDocument/2006/relationships/hyperlink" Target="https://manalelaidouni.github.io/Evaluating-Object-Detection-Models-Guide-to-Performance-Metrics.html#recall" TargetMode="External"/><Relationship Id="rId1" Type="http://schemas.openxmlformats.org/officeDocument/2006/relationships/slideLayout" Target="../slideLayouts/slideLayout2.xml"/><Relationship Id="rId6" Type="http://schemas.openxmlformats.org/officeDocument/2006/relationships/hyperlink" Target="https://github.com/JaidedAI/EasyOCR" TargetMode="External"/><Relationship Id="rId11" Type="http://schemas.openxmlformats.org/officeDocument/2006/relationships/hyperlink" Target="https://docs.opencv.org/4.x/da/d22/tutorial_py_canny.html" TargetMode="External"/><Relationship Id="rId5" Type="http://schemas.openxmlformats.org/officeDocument/2006/relationships/hyperlink" Target="https://towardsdatascience.com/a-single-number-metric-for-evaluating-object-detection-models-c97f4a98616d" TargetMode="External"/><Relationship Id="rId10" Type="http://schemas.openxmlformats.org/officeDocument/2006/relationships/hyperlink" Target="https://github.com/KostyaKulakov/Russian_System_of_ANPR" TargetMode="External"/><Relationship Id="rId4" Type="http://schemas.openxmlformats.org/officeDocument/2006/relationships/hyperlink" Target="https://phamdinhkhanh.github.io/2020/08/13/ModelMetric.html" TargetMode="External"/><Relationship Id="rId9" Type="http://schemas.openxmlformats.org/officeDocument/2006/relationships/hyperlink" Target="https://github.com/mrzaizai2k/VIETNAMESE_LICENSE_PLATE" TargetMode="External"/><Relationship Id="rId14" Type="http://schemas.openxmlformats.org/officeDocument/2006/relationships/hyperlink" Target="https://docs.opencv.org/4.x/d9/d61/tutorial_py_morphological_ops.html"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027F030-58A9-44B8-ABF5-0372D2954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A6328306-71F0-4C12-A2D9-7C857146B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1666" y="741294"/>
            <a:ext cx="5422335" cy="5422335"/>
          </a:xfrm>
          <a:custGeom>
            <a:avLst/>
            <a:gdLst>
              <a:gd name="connsiteX0" fmla="*/ 0 w 5422335"/>
              <a:gd name="connsiteY0" fmla="*/ 539819 h 5422335"/>
              <a:gd name="connsiteX1" fmla="*/ 539819 w 5422335"/>
              <a:gd name="connsiteY1" fmla="*/ 0 h 5422335"/>
              <a:gd name="connsiteX2" fmla="*/ 5422335 w 5422335"/>
              <a:gd name="connsiteY2" fmla="*/ 0 h 5422335"/>
              <a:gd name="connsiteX3" fmla="*/ 5422335 w 5422335"/>
              <a:gd name="connsiteY3" fmla="*/ 4816159 h 5422335"/>
              <a:gd name="connsiteX4" fmla="*/ 4816159 w 5422335"/>
              <a:gd name="connsiteY4" fmla="*/ 5422335 h 5422335"/>
              <a:gd name="connsiteX5" fmla="*/ 1331251 w 5422335"/>
              <a:gd name="connsiteY5" fmla="*/ 5422335 h 5422335"/>
              <a:gd name="connsiteX6" fmla="*/ 0 w 5422335"/>
              <a:gd name="connsiteY6" fmla="*/ 4091084 h 5422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2335" h="5422335">
                <a:moveTo>
                  <a:pt x="0" y="539819"/>
                </a:moveTo>
                <a:lnTo>
                  <a:pt x="539819" y="0"/>
                </a:lnTo>
                <a:lnTo>
                  <a:pt x="5422335" y="0"/>
                </a:lnTo>
                <a:lnTo>
                  <a:pt x="5422335" y="4816159"/>
                </a:lnTo>
                <a:lnTo>
                  <a:pt x="4816159" y="5422335"/>
                </a:lnTo>
                <a:lnTo>
                  <a:pt x="1331251" y="5422335"/>
                </a:lnTo>
                <a:lnTo>
                  <a:pt x="0" y="4091084"/>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64AB010C-C307-4A53-9D97-39C6AAB2E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917505" y="-622183"/>
            <a:ext cx="1508163" cy="1508163"/>
          </a:xfrm>
          <a:custGeom>
            <a:avLst/>
            <a:gdLst>
              <a:gd name="connsiteX0" fmla="*/ 0 w 1508163"/>
              <a:gd name="connsiteY0" fmla="*/ 1321630 h 1508163"/>
              <a:gd name="connsiteX1" fmla="*/ 1321630 w 1508163"/>
              <a:gd name="connsiteY1" fmla="*/ 0 h 1508163"/>
              <a:gd name="connsiteX2" fmla="*/ 1508163 w 1508163"/>
              <a:gd name="connsiteY2" fmla="*/ 0 h 1508163"/>
              <a:gd name="connsiteX3" fmla="*/ 1508163 w 1508163"/>
              <a:gd name="connsiteY3" fmla="*/ 1508163 h 1508163"/>
              <a:gd name="connsiteX4" fmla="*/ 0 w 1508163"/>
              <a:gd name="connsiteY4" fmla="*/ 1508163 h 150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163" h="1508163">
                <a:moveTo>
                  <a:pt x="0" y="1321630"/>
                </a:moveTo>
                <a:lnTo>
                  <a:pt x="1321630" y="0"/>
                </a:lnTo>
                <a:lnTo>
                  <a:pt x="1508163" y="0"/>
                </a:lnTo>
                <a:lnTo>
                  <a:pt x="1508163" y="1508163"/>
                </a:lnTo>
                <a:lnTo>
                  <a:pt x="0" y="150816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Rectangle 62">
            <a:extLst>
              <a:ext uri="{FF2B5EF4-FFF2-40B4-BE49-F238E27FC236}">
                <a16:creationId xmlns:a16="http://schemas.microsoft.com/office/drawing/2014/main" id="{3252C512-4076-456E-AD89-50B031645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53041" y="342543"/>
            <a:ext cx="678106" cy="67810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Rectangle 64">
            <a:extLst>
              <a:ext uri="{FF2B5EF4-FFF2-40B4-BE49-F238E27FC236}">
                <a16:creationId xmlns:a16="http://schemas.microsoft.com/office/drawing/2014/main" id="{71C24C9E-C2F4-4FA4-947B-6CBAC7C3A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550345" y="2526029"/>
            <a:ext cx="1827638" cy="182763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04B7750-FFCA-4912-AC2E-989EECC94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28903" y="2552919"/>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52494659-52DF-4053-975B-36F06255E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63972" y="5565676"/>
            <a:ext cx="1425687" cy="1425687"/>
          </a:xfrm>
          <a:custGeom>
            <a:avLst/>
            <a:gdLst>
              <a:gd name="connsiteX0" fmla="*/ 0 w 1425687"/>
              <a:gd name="connsiteY0" fmla="*/ 0 h 1425687"/>
              <a:gd name="connsiteX1" fmla="*/ 1425687 w 1425687"/>
              <a:gd name="connsiteY1" fmla="*/ 0 h 1425687"/>
              <a:gd name="connsiteX2" fmla="*/ 1425687 w 1425687"/>
              <a:gd name="connsiteY2" fmla="*/ 819509 h 1425687"/>
              <a:gd name="connsiteX3" fmla="*/ 819509 w 1425687"/>
              <a:gd name="connsiteY3" fmla="*/ 1425687 h 1425687"/>
              <a:gd name="connsiteX4" fmla="*/ 0 w 1425687"/>
              <a:gd name="connsiteY4" fmla="*/ 1425687 h 142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687" h="1425687">
                <a:moveTo>
                  <a:pt x="0" y="0"/>
                </a:moveTo>
                <a:lnTo>
                  <a:pt x="1425687" y="0"/>
                </a:lnTo>
                <a:lnTo>
                  <a:pt x="1425687" y="819509"/>
                </a:lnTo>
                <a:lnTo>
                  <a:pt x="819509" y="1425687"/>
                </a:lnTo>
                <a:lnTo>
                  <a:pt x="0" y="1425687"/>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E807326-229C-458C-BDA0-C72126216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CADE1D5-E79C-4CEF-BEFD-B66EFB394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7E0B9ED-6C9B-422D-933A-7310909D21CE}"/>
              </a:ext>
            </a:extLst>
          </p:cNvPr>
          <p:cNvSpPr>
            <a:spLocks noGrp="1"/>
          </p:cNvSpPr>
          <p:nvPr>
            <p:ph type="ctrTitle"/>
          </p:nvPr>
        </p:nvSpPr>
        <p:spPr>
          <a:xfrm>
            <a:off x="2588455" y="2353641"/>
            <a:ext cx="6813058" cy="2150719"/>
          </a:xfrm>
          <a:noFill/>
        </p:spPr>
        <p:txBody>
          <a:bodyPr anchor="ctr">
            <a:normAutofit/>
          </a:bodyPr>
          <a:lstStyle/>
          <a:p>
            <a:r>
              <a:rPr lang="en-US" sz="4400">
                <a:solidFill>
                  <a:srgbClr val="080808"/>
                </a:solidFill>
                <a:latin typeface="Times New Roman" panose="02020603050405020304" pitchFamily="18" charset="0"/>
                <a:cs typeface="Times New Roman" panose="02020603050405020304" pitchFamily="18" charset="0"/>
              </a:rPr>
              <a:t>Automatic License Plate Recognition</a:t>
            </a:r>
            <a:endParaRPr lang="vi-VN" sz="4400">
              <a:solidFill>
                <a:srgbClr val="080808"/>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30F84E8-99A0-4DA9-B1F0-633BEDBF6C94}"/>
              </a:ext>
            </a:extLst>
          </p:cNvPr>
          <p:cNvSpPr>
            <a:spLocks noGrp="1"/>
          </p:cNvSpPr>
          <p:nvPr>
            <p:ph type="subTitle" idx="1"/>
          </p:nvPr>
        </p:nvSpPr>
        <p:spPr>
          <a:xfrm>
            <a:off x="4326770" y="4504360"/>
            <a:ext cx="3894468" cy="1141851"/>
          </a:xfrm>
          <a:noFill/>
        </p:spPr>
        <p:txBody>
          <a:bodyPr>
            <a:noAutofit/>
          </a:bodyPr>
          <a:lstStyle/>
          <a:p>
            <a:r>
              <a:rPr lang="en-US" sz="1800" err="1">
                <a:solidFill>
                  <a:srgbClr val="080808"/>
                </a:solidFill>
                <a:latin typeface="Times New Roman" panose="02020603050405020304" pitchFamily="18" charset="0"/>
                <a:cs typeface="Times New Roman" panose="02020603050405020304" pitchFamily="18" charset="0"/>
              </a:rPr>
              <a:t>Giáo</a:t>
            </a:r>
            <a:r>
              <a:rPr lang="en-US" sz="1800">
                <a:solidFill>
                  <a:srgbClr val="080808"/>
                </a:solidFill>
                <a:latin typeface="Times New Roman" panose="02020603050405020304" pitchFamily="18" charset="0"/>
                <a:cs typeface="Times New Roman" panose="02020603050405020304" pitchFamily="18" charset="0"/>
              </a:rPr>
              <a:t> </a:t>
            </a:r>
            <a:r>
              <a:rPr lang="en-US" sz="1800" err="1">
                <a:solidFill>
                  <a:srgbClr val="080808"/>
                </a:solidFill>
                <a:latin typeface="Times New Roman" panose="02020603050405020304" pitchFamily="18" charset="0"/>
                <a:cs typeface="Times New Roman" panose="02020603050405020304" pitchFamily="18" charset="0"/>
              </a:rPr>
              <a:t>viên</a:t>
            </a:r>
            <a:r>
              <a:rPr lang="en-US" sz="1800">
                <a:solidFill>
                  <a:srgbClr val="080808"/>
                </a:solidFill>
                <a:latin typeface="Times New Roman" panose="02020603050405020304" pitchFamily="18" charset="0"/>
                <a:cs typeface="Times New Roman" panose="02020603050405020304" pitchFamily="18" charset="0"/>
              </a:rPr>
              <a:t> h</a:t>
            </a:r>
            <a:r>
              <a:rPr lang="vi-VN" sz="1800" err="1">
                <a:solidFill>
                  <a:srgbClr val="080808"/>
                </a:solidFill>
                <a:latin typeface="Times New Roman" panose="02020603050405020304" pitchFamily="18" charset="0"/>
                <a:cs typeface="Times New Roman" panose="02020603050405020304" pitchFamily="18" charset="0"/>
              </a:rPr>
              <a:t>ướng</a:t>
            </a:r>
            <a:r>
              <a:rPr lang="vi-VN" sz="1800">
                <a:solidFill>
                  <a:srgbClr val="080808"/>
                </a:solidFill>
                <a:latin typeface="Times New Roman" panose="02020603050405020304" pitchFamily="18" charset="0"/>
                <a:cs typeface="Times New Roman" panose="02020603050405020304" pitchFamily="18" charset="0"/>
              </a:rPr>
              <a:t> </a:t>
            </a:r>
            <a:r>
              <a:rPr lang="vi-VN" sz="1800" err="1">
                <a:solidFill>
                  <a:srgbClr val="080808"/>
                </a:solidFill>
                <a:latin typeface="Times New Roman" panose="02020603050405020304" pitchFamily="18" charset="0"/>
                <a:cs typeface="Times New Roman" panose="02020603050405020304" pitchFamily="18" charset="0"/>
              </a:rPr>
              <a:t>dẫn</a:t>
            </a:r>
            <a:r>
              <a:rPr lang="vi-VN" sz="1800">
                <a:solidFill>
                  <a:srgbClr val="080808"/>
                </a:solidFill>
                <a:latin typeface="Times New Roman" panose="02020603050405020304" pitchFamily="18" charset="0"/>
                <a:cs typeface="Times New Roman" panose="02020603050405020304" pitchFamily="18" charset="0"/>
              </a:rPr>
              <a:t>: Mai </a:t>
            </a:r>
            <a:r>
              <a:rPr lang="vi-VN" sz="1800" err="1">
                <a:solidFill>
                  <a:srgbClr val="080808"/>
                </a:solidFill>
                <a:latin typeface="Times New Roman" panose="02020603050405020304" pitchFamily="18" charset="0"/>
                <a:cs typeface="Times New Roman" panose="02020603050405020304" pitchFamily="18" charset="0"/>
              </a:rPr>
              <a:t>Tiến</a:t>
            </a:r>
            <a:r>
              <a:rPr lang="vi-VN" sz="1800">
                <a:solidFill>
                  <a:srgbClr val="080808"/>
                </a:solidFill>
                <a:latin typeface="Times New Roman" panose="02020603050405020304" pitchFamily="18" charset="0"/>
                <a:cs typeface="Times New Roman" panose="02020603050405020304" pitchFamily="18" charset="0"/>
              </a:rPr>
              <a:t> </a:t>
            </a:r>
            <a:r>
              <a:rPr lang="vi-VN" sz="1800" err="1">
                <a:solidFill>
                  <a:srgbClr val="080808"/>
                </a:solidFill>
                <a:latin typeface="Times New Roman" panose="02020603050405020304" pitchFamily="18" charset="0"/>
                <a:cs typeface="Times New Roman" panose="02020603050405020304" pitchFamily="18" charset="0"/>
              </a:rPr>
              <a:t>Dũng</a:t>
            </a:r>
            <a:endParaRPr lang="en-US" sz="1800">
              <a:solidFill>
                <a:srgbClr val="080808"/>
              </a:solidFill>
              <a:latin typeface="Times New Roman" panose="02020603050405020304" pitchFamily="18" charset="0"/>
              <a:cs typeface="Times New Roman" panose="02020603050405020304" pitchFamily="18" charset="0"/>
            </a:endParaRPr>
          </a:p>
          <a:p>
            <a:r>
              <a:rPr lang="en-US" sz="1800" err="1">
                <a:solidFill>
                  <a:srgbClr val="080808"/>
                </a:solidFill>
                <a:latin typeface="Times New Roman" panose="02020603050405020304" pitchFamily="18" charset="0"/>
                <a:cs typeface="Times New Roman" panose="02020603050405020304" pitchFamily="18" charset="0"/>
              </a:rPr>
              <a:t>Đào</a:t>
            </a:r>
            <a:r>
              <a:rPr lang="en-US" sz="1800">
                <a:solidFill>
                  <a:srgbClr val="080808"/>
                </a:solidFill>
                <a:latin typeface="Times New Roman" panose="02020603050405020304" pitchFamily="18" charset="0"/>
                <a:cs typeface="Times New Roman" panose="02020603050405020304" pitchFamily="18" charset="0"/>
              </a:rPr>
              <a:t> Trần Anh </a:t>
            </a:r>
            <a:r>
              <a:rPr lang="en-US" sz="1800" err="1">
                <a:solidFill>
                  <a:srgbClr val="080808"/>
                </a:solidFill>
                <a:latin typeface="Times New Roman" panose="02020603050405020304" pitchFamily="18" charset="0"/>
                <a:cs typeface="Times New Roman" panose="02020603050405020304" pitchFamily="18" charset="0"/>
              </a:rPr>
              <a:t>Tuấn</a:t>
            </a:r>
            <a:r>
              <a:rPr lang="en-US" sz="1800">
                <a:solidFill>
                  <a:srgbClr val="080808"/>
                </a:solidFill>
                <a:latin typeface="Times New Roman" panose="02020603050405020304" pitchFamily="18" charset="0"/>
                <a:cs typeface="Times New Roman" panose="02020603050405020304" pitchFamily="18" charset="0"/>
              </a:rPr>
              <a:t> – 20522107</a:t>
            </a:r>
          </a:p>
          <a:p>
            <a:r>
              <a:rPr lang="en-US" sz="1800">
                <a:solidFill>
                  <a:srgbClr val="080808"/>
                </a:solidFill>
                <a:latin typeface="Times New Roman" panose="02020603050405020304" pitchFamily="18" charset="0"/>
                <a:cs typeface="Times New Roman" panose="02020603050405020304" pitchFamily="18" charset="0"/>
              </a:rPr>
              <a:t>Trần Phú Vinh – 20522161</a:t>
            </a:r>
          </a:p>
        </p:txBody>
      </p:sp>
      <p:sp>
        <p:nvSpPr>
          <p:cNvPr id="75" name="Isosceles Triangle 74">
            <a:extLst>
              <a:ext uri="{FF2B5EF4-FFF2-40B4-BE49-F238E27FC236}">
                <a16:creationId xmlns:a16="http://schemas.microsoft.com/office/drawing/2014/main" id="{54FC8EB5-1620-43B8-B816-8A91B6EAC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866" y="5708769"/>
            <a:ext cx="2313591" cy="1156796"/>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D544515-9F93-4809-A102-B49C85F46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797" y="6332156"/>
            <a:ext cx="1066816" cy="53340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6B3C4C3-1991-43B0-8A9C-1EA99AE39702}"/>
              </a:ext>
            </a:extLst>
          </p:cNvPr>
          <p:cNvSpPr>
            <a:spLocks noGrp="1"/>
          </p:cNvSpPr>
          <p:nvPr>
            <p:ph type="sldNum" sz="quarter" idx="12"/>
          </p:nvPr>
        </p:nvSpPr>
        <p:spPr/>
        <p:txBody>
          <a:bodyPr/>
          <a:lstStyle/>
          <a:p>
            <a:fld id="{78002E0B-D3AC-4B48-88DB-9250F645449B}" type="slidenum">
              <a:rPr lang="vi-VN" smtClean="0"/>
              <a:t>1</a:t>
            </a:fld>
            <a:endParaRPr lang="vi-VN"/>
          </a:p>
        </p:txBody>
      </p:sp>
    </p:spTree>
    <p:extLst>
      <p:ext uri="{BB962C8B-B14F-4D97-AF65-F5344CB8AC3E}">
        <p14:creationId xmlns:p14="http://schemas.microsoft.com/office/powerpoint/2010/main" val="82114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wd">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childTnLst>
                                </p:cTn>
                              </p:par>
                              <p:par>
                                <p:cTn id="14" presetID="10" presetClass="entr" presetSubtype="0" fill="hold" grpId="0" nodeType="withEffect">
                                  <p:stCondLst>
                                    <p:cond delay="1000"/>
                                  </p:stCondLst>
                                  <p:iterate type="wd">
                                    <p:tmPct val="15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961501" y="1203674"/>
            <a:ext cx="10515600" cy="642408"/>
          </a:xfrm>
        </p:spPr>
        <p:txBody>
          <a:bodyPr/>
          <a:lstStyle/>
          <a:p>
            <a:pPr marL="0" indent="0" algn="ctr">
              <a:buNone/>
            </a:pPr>
            <a:r>
              <a:rPr lang="en-US" err="1">
                <a:latin typeface="Times New Roman" panose="02020603050405020304" pitchFamily="18" charset="0"/>
                <a:cs typeface="Times New Roman" panose="02020603050405020304" pitchFamily="18" charset="0"/>
              </a:rPr>
              <a:t>Tăng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phản</a:t>
            </a:r>
            <a:endParaRPr lang="en-US">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0D24B81D-3E14-27BF-74B6-CB855A6A0E47}"/>
              </a:ext>
            </a:extLst>
          </p:cNvPr>
          <p:cNvPicPr>
            <a:picLocks noChangeAspect="1"/>
          </p:cNvPicPr>
          <p:nvPr/>
        </p:nvPicPr>
        <p:blipFill>
          <a:blip r:embed="rId3"/>
          <a:stretch>
            <a:fillRect/>
          </a:stretch>
        </p:blipFill>
        <p:spPr>
          <a:xfrm>
            <a:off x="6363634" y="2005012"/>
            <a:ext cx="5828368" cy="4072838"/>
          </a:xfrm>
          <a:prstGeom prst="rect">
            <a:avLst/>
          </a:prstGeom>
        </p:spPr>
      </p:pic>
      <p:pic>
        <p:nvPicPr>
          <p:cNvPr id="6" name="Picture 5">
            <a:extLst>
              <a:ext uri="{FF2B5EF4-FFF2-40B4-BE49-F238E27FC236}">
                <a16:creationId xmlns:a16="http://schemas.microsoft.com/office/drawing/2014/main" id="{1EE813E0-C592-36EB-A879-1542163769D0}"/>
              </a:ext>
            </a:extLst>
          </p:cNvPr>
          <p:cNvPicPr>
            <a:picLocks noChangeAspect="1"/>
          </p:cNvPicPr>
          <p:nvPr/>
        </p:nvPicPr>
        <p:blipFill>
          <a:blip r:embed="rId4"/>
          <a:stretch>
            <a:fillRect/>
          </a:stretch>
        </p:blipFill>
        <p:spPr>
          <a:xfrm>
            <a:off x="0" y="2005012"/>
            <a:ext cx="5828368" cy="4072838"/>
          </a:xfrm>
          <a:prstGeom prst="rect">
            <a:avLst/>
          </a:prstGeom>
        </p:spPr>
      </p:pic>
      <p:sp>
        <p:nvSpPr>
          <p:cNvPr id="8" name="Arrow: Right 7">
            <a:extLst>
              <a:ext uri="{FF2B5EF4-FFF2-40B4-BE49-F238E27FC236}">
                <a16:creationId xmlns:a16="http://schemas.microsoft.com/office/drawing/2014/main" id="{0BB65688-101D-05C5-0F04-0F37DACDC9CD}"/>
              </a:ext>
            </a:extLst>
          </p:cNvPr>
          <p:cNvSpPr/>
          <p:nvPr/>
        </p:nvSpPr>
        <p:spPr>
          <a:xfrm>
            <a:off x="5828368" y="3824868"/>
            <a:ext cx="535266" cy="423746"/>
          </a:xfrm>
          <a:prstGeom prst="rightArrow">
            <a:avLst>
              <a:gd name="adj1" fmla="val 50000"/>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Slide Number Placeholder 8">
            <a:extLst>
              <a:ext uri="{FF2B5EF4-FFF2-40B4-BE49-F238E27FC236}">
                <a16:creationId xmlns:a16="http://schemas.microsoft.com/office/drawing/2014/main" id="{F04D8606-3F69-41FF-983A-E8C9A12C5D81}"/>
              </a:ext>
            </a:extLst>
          </p:cNvPr>
          <p:cNvSpPr>
            <a:spLocks noGrp="1"/>
          </p:cNvSpPr>
          <p:nvPr>
            <p:ph type="sldNum" sz="quarter" idx="12"/>
          </p:nvPr>
        </p:nvSpPr>
        <p:spPr/>
        <p:txBody>
          <a:bodyPr/>
          <a:lstStyle/>
          <a:p>
            <a:fld id="{78002E0B-D3AC-4B48-88DB-9250F645449B}" type="slidenum">
              <a:rPr lang="vi-VN" smtClean="0"/>
              <a:t>10</a:t>
            </a:fld>
            <a:endParaRPr lang="vi-VN"/>
          </a:p>
        </p:txBody>
      </p:sp>
    </p:spTree>
    <p:extLst>
      <p:ext uri="{BB962C8B-B14F-4D97-AF65-F5344CB8AC3E}">
        <p14:creationId xmlns:p14="http://schemas.microsoft.com/office/powerpoint/2010/main" val="334972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1"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956187" y="1155724"/>
            <a:ext cx="10515600" cy="673076"/>
          </a:xfrm>
        </p:spPr>
        <p:txBody>
          <a:bodyPr/>
          <a:lstStyle/>
          <a:p>
            <a:pPr marL="0" indent="0" algn="ctr">
              <a:buNone/>
            </a:pP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bằng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Sobel - </a:t>
            </a:r>
            <a:r>
              <a:rPr lang="en-US" b="1" err="1">
                <a:latin typeface="Times New Roman" panose="02020603050405020304" pitchFamily="18" charset="0"/>
                <a:cs typeface="Times New Roman" panose="02020603050405020304" pitchFamily="18" charset="0"/>
              </a:rPr>
              <a:t>Scharr</a:t>
            </a:r>
            <a:endParaRPr lang="en-US" b="1">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F01088A5-56B3-53EC-EA25-451D9D4D160E}"/>
              </a:ext>
            </a:extLst>
          </p:cNvPr>
          <p:cNvPicPr>
            <a:picLocks/>
          </p:cNvPicPr>
          <p:nvPr/>
        </p:nvPicPr>
        <p:blipFill>
          <a:blip r:embed="rId3"/>
          <a:stretch>
            <a:fillRect/>
          </a:stretch>
        </p:blipFill>
        <p:spPr>
          <a:xfrm>
            <a:off x="2717400" y="1828800"/>
            <a:ext cx="6757200" cy="5029200"/>
          </a:xfrm>
          <a:prstGeom prst="rect">
            <a:avLst/>
          </a:prstGeom>
        </p:spPr>
      </p:pic>
      <p:sp>
        <p:nvSpPr>
          <p:cNvPr id="5" name="Slide Number Placeholder 4">
            <a:extLst>
              <a:ext uri="{FF2B5EF4-FFF2-40B4-BE49-F238E27FC236}">
                <a16:creationId xmlns:a16="http://schemas.microsoft.com/office/drawing/2014/main" id="{45AC192C-8BF4-4045-8D16-C095C4FACB45}"/>
              </a:ext>
            </a:extLst>
          </p:cNvPr>
          <p:cNvSpPr>
            <a:spLocks noGrp="1"/>
          </p:cNvSpPr>
          <p:nvPr>
            <p:ph type="sldNum" sz="quarter" idx="12"/>
          </p:nvPr>
        </p:nvSpPr>
        <p:spPr/>
        <p:txBody>
          <a:bodyPr/>
          <a:lstStyle/>
          <a:p>
            <a:fld id="{78002E0B-D3AC-4B48-88DB-9250F645449B}" type="slidenum">
              <a:rPr lang="vi-VN" smtClean="0"/>
              <a:t>11</a:t>
            </a:fld>
            <a:endParaRPr lang="vi-VN"/>
          </a:p>
        </p:txBody>
      </p:sp>
    </p:spTree>
    <p:extLst>
      <p:ext uri="{BB962C8B-B14F-4D97-AF65-F5344CB8AC3E}">
        <p14:creationId xmlns:p14="http://schemas.microsoft.com/office/powerpoint/2010/main" val="226760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1369756" y="1019200"/>
            <a:ext cx="9452487" cy="673075"/>
          </a:xfrm>
        </p:spPr>
        <p:txBody>
          <a:bodyPr>
            <a:normAutofit/>
          </a:bodyPr>
          <a:lstStyle/>
          <a:p>
            <a:pPr marL="0" indent="0">
              <a:buNone/>
            </a:pP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mịn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Gaussian blur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hóa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Threshold</a:t>
            </a:r>
            <a:r>
              <a:rPr lang="en-US">
                <a:latin typeface="Times New Roman" panose="02020603050405020304" pitchFamily="18" charset="0"/>
                <a:cs typeface="Times New Roman" panose="02020603050405020304" pitchFamily="18" charset="0"/>
              </a:rPr>
              <a:t>)</a:t>
            </a: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12" name="Picture 11">
            <a:extLst>
              <a:ext uri="{FF2B5EF4-FFF2-40B4-BE49-F238E27FC236}">
                <a16:creationId xmlns:a16="http://schemas.microsoft.com/office/drawing/2014/main" id="{015F0055-0BC1-E1C2-D7DF-6E581E58EEBC}"/>
              </a:ext>
            </a:extLst>
          </p:cNvPr>
          <p:cNvPicPr>
            <a:picLocks/>
          </p:cNvPicPr>
          <p:nvPr/>
        </p:nvPicPr>
        <p:blipFill>
          <a:blip r:embed="rId3"/>
          <a:stretch>
            <a:fillRect/>
          </a:stretch>
        </p:blipFill>
        <p:spPr>
          <a:xfrm>
            <a:off x="2717399" y="1772997"/>
            <a:ext cx="6757200" cy="5029200"/>
          </a:xfrm>
          <a:prstGeom prst="rect">
            <a:avLst/>
          </a:prstGeom>
        </p:spPr>
      </p:pic>
      <p:sp>
        <p:nvSpPr>
          <p:cNvPr id="5" name="Slide Number Placeholder 4">
            <a:extLst>
              <a:ext uri="{FF2B5EF4-FFF2-40B4-BE49-F238E27FC236}">
                <a16:creationId xmlns:a16="http://schemas.microsoft.com/office/drawing/2014/main" id="{8B789950-A641-41E9-8D7D-F4A9728346C4}"/>
              </a:ext>
            </a:extLst>
          </p:cNvPr>
          <p:cNvSpPr>
            <a:spLocks noGrp="1"/>
          </p:cNvSpPr>
          <p:nvPr>
            <p:ph type="sldNum" sz="quarter" idx="12"/>
          </p:nvPr>
        </p:nvSpPr>
        <p:spPr/>
        <p:txBody>
          <a:bodyPr/>
          <a:lstStyle/>
          <a:p>
            <a:fld id="{78002E0B-D3AC-4B48-88DB-9250F645449B}" type="slidenum">
              <a:rPr lang="vi-VN" smtClean="0"/>
              <a:t>12</a:t>
            </a:fld>
            <a:endParaRPr lang="vi-VN"/>
          </a:p>
        </p:txBody>
      </p:sp>
    </p:spTree>
    <p:extLst>
      <p:ext uri="{BB962C8B-B14F-4D97-AF65-F5344CB8AC3E}">
        <p14:creationId xmlns:p14="http://schemas.microsoft.com/office/powerpoint/2010/main" val="1730028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838200" y="1253331"/>
                <a:ext cx="10515600" cy="555367"/>
              </a:xfrm>
            </p:spPr>
            <p:txBody>
              <a:bodyPr/>
              <a:lstStyle/>
              <a:p>
                <a:pPr marL="0" indent="0">
                  <a:buNone/>
                </a:pP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thái</a:t>
                </a:r>
                <a:r>
                  <a:rPr lang="en-US">
                    <a:latin typeface="Times New Roman" panose="02020603050405020304" pitchFamily="18" charset="0"/>
                    <a:cs typeface="Times New Roman" panose="02020603050405020304" pitchFamily="18" charset="0"/>
                  </a:rPr>
                  <a:t> (</a:t>
                </a:r>
                <a:r>
                  <a:rPr lang="vi-VN" b="1" err="1">
                    <a:latin typeface="Times New Roman" panose="02020603050405020304" pitchFamily="18" charset="0"/>
                    <a:cs typeface="Times New Roman" panose="02020603050405020304" pitchFamily="18" charset="0"/>
                  </a:rPr>
                  <a:t>morphologyEx</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mở</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OPEN</a:t>
                </a:r>
                <a:r>
                  <a:rPr lang="en-US">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rPr>
                      <m:t>→</m:t>
                    </m:r>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nhiễu</a:t>
                </a:r>
                <a:r>
                  <a:rPr lang="en-US">
                    <a:latin typeface="Times New Roman" panose="02020603050405020304" pitchFamily="18" charset="0"/>
                    <a:cs typeface="Times New Roman" panose="02020603050405020304" pitchFamily="18" charset="0"/>
                  </a:rPr>
                  <a:t>.</a:t>
                </a:r>
              </a:p>
            </p:txBody>
          </p:sp>
        </mc:Choice>
        <mc:Fallback xmlns="">
          <p:sp>
            <p:nvSpPr>
              <p:cNvPr id="3" name="Content Placeholder 2">
                <a:extLst>
                  <a:ext uri="{FF2B5EF4-FFF2-40B4-BE49-F238E27FC236}">
                    <a16:creationId xmlns:a16="http://schemas.microsoft.com/office/drawing/2014/main" id="{77439916-984D-4A13-B880-D1019E9796E8}"/>
                  </a:ext>
                </a:extLst>
              </p:cNvPr>
              <p:cNvSpPr>
                <a:spLocks noGrp="1" noRot="1" noChangeAspect="1" noMove="1" noResize="1" noEditPoints="1" noAdjustHandles="1" noChangeArrowheads="1" noChangeShapeType="1" noTextEdit="1"/>
              </p:cNvSpPr>
              <p:nvPr>
                <p:ph idx="1"/>
              </p:nvPr>
            </p:nvSpPr>
            <p:spPr>
              <a:xfrm>
                <a:off x="838200" y="1253331"/>
                <a:ext cx="10515600" cy="555367"/>
              </a:xfrm>
              <a:blipFill>
                <a:blip r:embed="rId3"/>
                <a:stretch>
                  <a:fillRect l="-1217" t="-19780" b="-16484"/>
                </a:stretch>
              </a:blipFill>
            </p:spPr>
            <p:txBody>
              <a:bodyPr/>
              <a:lstStyle/>
              <a:p>
                <a:r>
                  <a:rPr lang="en-US">
                    <a:noFill/>
                  </a:rPr>
                  <a:t> </a:t>
                </a:r>
              </a:p>
            </p:txBody>
          </p:sp>
        </mc:Fallback>
      </mc:AlternateContent>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14" name="Picture 13">
            <a:extLst>
              <a:ext uri="{FF2B5EF4-FFF2-40B4-BE49-F238E27FC236}">
                <a16:creationId xmlns:a16="http://schemas.microsoft.com/office/drawing/2014/main" id="{3BBDDFF9-C8C0-C5DA-DF5A-D85D426FA511}"/>
              </a:ext>
            </a:extLst>
          </p:cNvPr>
          <p:cNvPicPr>
            <a:picLocks noChangeAspect="1"/>
          </p:cNvPicPr>
          <p:nvPr/>
        </p:nvPicPr>
        <p:blipFill>
          <a:blip r:embed="rId4"/>
          <a:stretch>
            <a:fillRect/>
          </a:stretch>
        </p:blipFill>
        <p:spPr>
          <a:xfrm>
            <a:off x="6486274" y="2102527"/>
            <a:ext cx="5705726" cy="3960000"/>
          </a:xfrm>
          <a:prstGeom prst="rect">
            <a:avLst/>
          </a:prstGeom>
        </p:spPr>
      </p:pic>
      <p:pic>
        <p:nvPicPr>
          <p:cNvPr id="8" name="Picture 7">
            <a:extLst>
              <a:ext uri="{FF2B5EF4-FFF2-40B4-BE49-F238E27FC236}">
                <a16:creationId xmlns:a16="http://schemas.microsoft.com/office/drawing/2014/main" id="{17FE6166-7F8F-0F50-1962-970A2EB8F60B}"/>
              </a:ext>
            </a:extLst>
          </p:cNvPr>
          <p:cNvPicPr>
            <a:picLocks noChangeAspect="1"/>
          </p:cNvPicPr>
          <p:nvPr/>
        </p:nvPicPr>
        <p:blipFill>
          <a:blip r:embed="rId5"/>
          <a:stretch>
            <a:fillRect/>
          </a:stretch>
        </p:blipFill>
        <p:spPr>
          <a:xfrm>
            <a:off x="0" y="2102528"/>
            <a:ext cx="5705726" cy="3960000"/>
          </a:xfrm>
          <a:prstGeom prst="rect">
            <a:avLst/>
          </a:prstGeom>
        </p:spPr>
      </p:pic>
      <p:sp>
        <p:nvSpPr>
          <p:cNvPr id="9" name="Arrow: Right 8">
            <a:extLst>
              <a:ext uri="{FF2B5EF4-FFF2-40B4-BE49-F238E27FC236}">
                <a16:creationId xmlns:a16="http://schemas.microsoft.com/office/drawing/2014/main" id="{0D17F9A8-DE6B-F26B-1320-01F31ECBF187}"/>
              </a:ext>
            </a:extLst>
          </p:cNvPr>
          <p:cNvSpPr/>
          <p:nvPr/>
        </p:nvSpPr>
        <p:spPr>
          <a:xfrm>
            <a:off x="5786981" y="3870655"/>
            <a:ext cx="618037" cy="42374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lide Number Placeholder 4">
            <a:extLst>
              <a:ext uri="{FF2B5EF4-FFF2-40B4-BE49-F238E27FC236}">
                <a16:creationId xmlns:a16="http://schemas.microsoft.com/office/drawing/2014/main" id="{36B97B78-F589-4046-A913-B79EB85C8DBA}"/>
              </a:ext>
            </a:extLst>
          </p:cNvPr>
          <p:cNvSpPr>
            <a:spLocks noGrp="1"/>
          </p:cNvSpPr>
          <p:nvPr>
            <p:ph type="sldNum" sz="quarter" idx="12"/>
          </p:nvPr>
        </p:nvSpPr>
        <p:spPr/>
        <p:txBody>
          <a:bodyPr/>
          <a:lstStyle/>
          <a:p>
            <a:fld id="{78002E0B-D3AC-4B48-88DB-9250F645449B}" type="slidenum">
              <a:rPr lang="vi-VN" smtClean="0"/>
              <a:t>13</a:t>
            </a:fld>
            <a:endParaRPr lang="vi-VN"/>
          </a:p>
        </p:txBody>
      </p:sp>
    </p:spTree>
    <p:extLst>
      <p:ext uri="{BB962C8B-B14F-4D97-AF65-F5344CB8AC3E}">
        <p14:creationId xmlns:p14="http://schemas.microsoft.com/office/powerpoint/2010/main" val="379638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1" presetClass="entr" presetSubtype="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6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enter image description here">
            <a:extLst>
              <a:ext uri="{FF2B5EF4-FFF2-40B4-BE49-F238E27FC236}">
                <a16:creationId xmlns:a16="http://schemas.microsoft.com/office/drawing/2014/main" id="{718970D4-5019-5048-FAAF-41F7BEA84C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2256485"/>
            <a:ext cx="3517119" cy="2338884"/>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descr="enter image description here">
            <a:extLst>
              <a:ext uri="{FF2B5EF4-FFF2-40B4-BE49-F238E27FC236}">
                <a16:creationId xmlns:a16="http://schemas.microsoft.com/office/drawing/2014/main" id="{DBD569C6-07A9-EE16-3EF3-D274E00121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12088" y="2249760"/>
            <a:ext cx="3537345" cy="235233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2" descr="enter image description here">
            <a:extLst>
              <a:ext uri="{FF2B5EF4-FFF2-40B4-BE49-F238E27FC236}">
                <a16:creationId xmlns:a16="http://schemas.microsoft.com/office/drawing/2014/main" id="{910529CB-E822-4459-E739-58ECAEE683D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61220" y="2256485"/>
            <a:ext cx="3517120" cy="233888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BE615C8-D2D5-4015-80D7-968DFB357982}"/>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cxnSp>
        <p:nvCxnSpPr>
          <p:cNvPr id="11" name="Google Shape;78;p16">
            <a:extLst>
              <a:ext uri="{FF2B5EF4-FFF2-40B4-BE49-F238E27FC236}">
                <a16:creationId xmlns:a16="http://schemas.microsoft.com/office/drawing/2014/main" id="{EABC0A8A-1311-FAC0-C5A3-A5F6789889E5}"/>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8E545BAA-20C4-B3B6-14A5-3910639AE288}"/>
              </a:ext>
            </a:extLst>
          </p:cNvPr>
          <p:cNvSpPr txBox="1"/>
          <p:nvPr/>
        </p:nvSpPr>
        <p:spPr>
          <a:xfrm>
            <a:off x="1776248" y="4708635"/>
            <a:ext cx="85151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MASK</a:t>
            </a:r>
            <a:endParaRPr lang="vi-VN">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70C999-10C9-D792-4740-62121EACEBFA}"/>
              </a:ext>
            </a:extLst>
          </p:cNvPr>
          <p:cNvSpPr txBox="1"/>
          <p:nvPr/>
        </p:nvSpPr>
        <p:spPr>
          <a:xfrm>
            <a:off x="5716088" y="4654646"/>
            <a:ext cx="75982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Image</a:t>
            </a:r>
            <a:endParaRPr lang="vi-VN">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65A788-B91E-F83E-34B6-D61B0C6FA117}"/>
              </a:ext>
            </a:extLst>
          </p:cNvPr>
          <p:cNvSpPr txBox="1"/>
          <p:nvPr/>
        </p:nvSpPr>
        <p:spPr>
          <a:xfrm>
            <a:off x="9653236" y="4653209"/>
            <a:ext cx="774571"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Result</a:t>
            </a:r>
            <a:endParaRPr lang="vi-VN">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D9FC8C6-238E-49EF-9851-26153507B8DB}"/>
              </a:ext>
            </a:extLst>
          </p:cNvPr>
          <p:cNvSpPr>
            <a:spLocks noGrp="1"/>
          </p:cNvSpPr>
          <p:nvPr>
            <p:ph type="sldNum" sz="quarter" idx="12"/>
          </p:nvPr>
        </p:nvSpPr>
        <p:spPr/>
        <p:txBody>
          <a:bodyPr/>
          <a:lstStyle/>
          <a:p>
            <a:fld id="{78002E0B-D3AC-4B48-88DB-9250F645449B}" type="slidenum">
              <a:rPr lang="vi-VN" smtClean="0">
                <a:latin typeface="Times New Roman" panose="02020603050405020304" pitchFamily="18" charset="0"/>
                <a:cs typeface="Times New Roman" panose="02020603050405020304" pitchFamily="18" charset="0"/>
              </a:rPr>
              <a:t>14</a:t>
            </a:fld>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5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707922" y="3024376"/>
            <a:ext cx="3805083" cy="1430595"/>
          </a:xfrm>
        </p:spPr>
        <p:txBody>
          <a:bodyPr>
            <a:normAutofit/>
          </a:bodyPr>
          <a:lstStyle/>
          <a:p>
            <a:pPr marL="0" indent="0">
              <a:lnSpc>
                <a:spcPct val="150000"/>
              </a:lnSpc>
              <a:buNone/>
            </a:pPr>
            <a:r>
              <a:rPr lang="en-US" err="1">
                <a:latin typeface="Times New Roman" panose="02020603050405020304" pitchFamily="18" charset="0"/>
                <a:cs typeface="Times New Roman" panose="02020603050405020304" pitchFamily="18" charset="0"/>
              </a:rPr>
              <a:t>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b="1">
                <a:latin typeface="Times New Roman" panose="02020603050405020304" pitchFamily="18" charset="0"/>
                <a:cs typeface="Times New Roman" panose="02020603050405020304" pitchFamily="18" charset="0"/>
              </a:rPr>
              <a:t>MASK</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endParaRPr lang="en-US">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21E45D80-F9E6-BBC3-42DA-51E15BF5FB74}"/>
              </a:ext>
            </a:extLst>
          </p:cNvPr>
          <p:cNvPicPr>
            <a:picLocks noChangeAspect="1"/>
          </p:cNvPicPr>
          <p:nvPr/>
        </p:nvPicPr>
        <p:blipFill>
          <a:blip r:embed="rId2"/>
          <a:stretch>
            <a:fillRect/>
          </a:stretch>
        </p:blipFill>
        <p:spPr>
          <a:xfrm>
            <a:off x="5257800" y="1401498"/>
            <a:ext cx="6737873" cy="4676352"/>
          </a:xfrm>
          <a:prstGeom prst="rect">
            <a:avLst/>
          </a:prstGeom>
        </p:spPr>
      </p:pic>
      <p:sp>
        <p:nvSpPr>
          <p:cNvPr id="6" name="Slide Number Placeholder 5">
            <a:extLst>
              <a:ext uri="{FF2B5EF4-FFF2-40B4-BE49-F238E27FC236}">
                <a16:creationId xmlns:a16="http://schemas.microsoft.com/office/drawing/2014/main" id="{88A5152F-EE37-4A8D-A0CD-38F79E550C1D}"/>
              </a:ext>
            </a:extLst>
          </p:cNvPr>
          <p:cNvSpPr>
            <a:spLocks noGrp="1"/>
          </p:cNvSpPr>
          <p:nvPr>
            <p:ph type="sldNum" sz="quarter" idx="12"/>
          </p:nvPr>
        </p:nvSpPr>
        <p:spPr/>
        <p:txBody>
          <a:bodyPr/>
          <a:lstStyle/>
          <a:p>
            <a:fld id="{78002E0B-D3AC-4B48-88DB-9250F645449B}" type="slidenum">
              <a:rPr lang="vi-VN" smtClean="0"/>
              <a:t>15</a:t>
            </a:fld>
            <a:endParaRPr lang="vi-VN"/>
          </a:p>
        </p:txBody>
      </p:sp>
    </p:spTree>
    <p:extLst>
      <p:ext uri="{BB962C8B-B14F-4D97-AF65-F5344CB8AC3E}">
        <p14:creationId xmlns:p14="http://schemas.microsoft.com/office/powerpoint/2010/main" val="1551959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FEE0BF56-B40A-4FF7-E332-173FDB0B4331}"/>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cxnSp>
        <p:nvCxnSpPr>
          <p:cNvPr id="40" name="Google Shape;78;p16">
            <a:extLst>
              <a:ext uri="{FF2B5EF4-FFF2-40B4-BE49-F238E27FC236}">
                <a16:creationId xmlns:a16="http://schemas.microsoft.com/office/drawing/2014/main" id="{8D4AC1DA-9BD0-C689-EDC3-D61846DADD45}"/>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39A3B710-B6B6-FBAB-CA43-7482585E16D0}"/>
              </a:ext>
            </a:extLst>
          </p:cNvPr>
          <p:cNvPicPr>
            <a:picLocks noChangeAspect="1"/>
          </p:cNvPicPr>
          <p:nvPr/>
        </p:nvPicPr>
        <p:blipFill>
          <a:blip r:embed="rId3"/>
          <a:stretch>
            <a:fillRect/>
          </a:stretch>
        </p:blipFill>
        <p:spPr>
          <a:xfrm>
            <a:off x="6523667" y="1836381"/>
            <a:ext cx="5668333" cy="4026296"/>
          </a:xfrm>
          <a:prstGeom prst="rect">
            <a:avLst/>
          </a:prstGeom>
        </p:spPr>
      </p:pic>
      <p:sp>
        <p:nvSpPr>
          <p:cNvPr id="2" name="TextBox 1">
            <a:extLst>
              <a:ext uri="{FF2B5EF4-FFF2-40B4-BE49-F238E27FC236}">
                <a16:creationId xmlns:a16="http://schemas.microsoft.com/office/drawing/2014/main" id="{521AE1BF-B421-A3A4-144E-CE4CC6D50120}"/>
              </a:ext>
            </a:extLst>
          </p:cNvPr>
          <p:cNvSpPr txBox="1"/>
          <p:nvPr/>
        </p:nvSpPr>
        <p:spPr>
          <a:xfrm>
            <a:off x="3073835" y="1136938"/>
            <a:ext cx="6118874" cy="523220"/>
          </a:xfrm>
          <a:prstGeom prst="rect">
            <a:avLst/>
          </a:prstGeom>
          <a:noFill/>
        </p:spPr>
        <p:txBody>
          <a:bodyPr wrap="square" rtlCol="0">
            <a:spAutoFit/>
          </a:bodyPr>
          <a:lstStyle/>
          <a:p>
            <a:r>
              <a:rPr lang="en-US" sz="2800" err="1">
                <a:latin typeface="Times New Roman" panose="02020603050405020304" pitchFamily="18" charset="0"/>
                <a:cs typeface="Times New Roman" panose="02020603050405020304" pitchFamily="18" charset="0"/>
              </a:rPr>
              <a:t>Giữ</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lại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vùng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trong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xám</a:t>
            </a:r>
            <a:r>
              <a:rPr lang="en-US" sz="2800">
                <a:latin typeface="Times New Roman" panose="02020603050405020304" pitchFamily="18" charset="0"/>
                <a:cs typeface="Times New Roman" panose="02020603050405020304" pitchFamily="18" charset="0"/>
              </a:rPr>
              <a:t> ban </a:t>
            </a:r>
            <a:r>
              <a:rPr lang="en-US" sz="2800" err="1">
                <a:latin typeface="Times New Roman" panose="02020603050405020304" pitchFamily="18" charset="0"/>
                <a:cs typeface="Times New Roman" panose="02020603050405020304" pitchFamily="18" charset="0"/>
              </a:rPr>
              <a:t>đầu</a:t>
            </a:r>
            <a:endParaRPr lang="vi-VN" sz="28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01A4534-EC0E-B0B4-6FA6-CAE0C03BBB5E}"/>
              </a:ext>
            </a:extLst>
          </p:cNvPr>
          <p:cNvPicPr>
            <a:picLocks noChangeAspect="1"/>
          </p:cNvPicPr>
          <p:nvPr/>
        </p:nvPicPr>
        <p:blipFill>
          <a:blip r:embed="rId4"/>
          <a:stretch>
            <a:fillRect/>
          </a:stretch>
        </p:blipFill>
        <p:spPr>
          <a:xfrm>
            <a:off x="0" y="1836381"/>
            <a:ext cx="5742878" cy="4079247"/>
          </a:xfrm>
          <a:prstGeom prst="rect">
            <a:avLst/>
          </a:prstGeom>
        </p:spPr>
      </p:pic>
      <p:sp>
        <p:nvSpPr>
          <p:cNvPr id="8" name="Arrow: Right 7">
            <a:extLst>
              <a:ext uri="{FF2B5EF4-FFF2-40B4-BE49-F238E27FC236}">
                <a16:creationId xmlns:a16="http://schemas.microsoft.com/office/drawing/2014/main" id="{36C9ED6F-1271-F7C7-5408-7A3D8DA0AC04}"/>
              </a:ext>
            </a:extLst>
          </p:cNvPr>
          <p:cNvSpPr/>
          <p:nvPr/>
        </p:nvSpPr>
        <p:spPr>
          <a:xfrm>
            <a:off x="5855799" y="3628815"/>
            <a:ext cx="554946" cy="4414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lide Number Placeholder 4">
            <a:extLst>
              <a:ext uri="{FF2B5EF4-FFF2-40B4-BE49-F238E27FC236}">
                <a16:creationId xmlns:a16="http://schemas.microsoft.com/office/drawing/2014/main" id="{DA1CA740-1AF7-423D-B661-AB589E1E9AD6}"/>
              </a:ext>
            </a:extLst>
          </p:cNvPr>
          <p:cNvSpPr>
            <a:spLocks noGrp="1"/>
          </p:cNvSpPr>
          <p:nvPr>
            <p:ph type="sldNum" sz="quarter" idx="12"/>
          </p:nvPr>
        </p:nvSpPr>
        <p:spPr/>
        <p:txBody>
          <a:bodyPr/>
          <a:lstStyle/>
          <a:p>
            <a:fld id="{78002E0B-D3AC-4B48-88DB-9250F645449B}" type="slidenum">
              <a:rPr lang="vi-VN" smtClean="0"/>
              <a:t>16</a:t>
            </a:fld>
            <a:endParaRPr lang="vi-VN"/>
          </a:p>
        </p:txBody>
      </p:sp>
    </p:spTree>
    <p:extLst>
      <p:ext uri="{BB962C8B-B14F-4D97-AF65-F5344CB8AC3E}">
        <p14:creationId xmlns:p14="http://schemas.microsoft.com/office/powerpoint/2010/main" val="210177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anim calcmode="lin" valueType="num">
                                      <p:cBhvr>
                                        <p:cTn id="8" dur="700" fill="hold"/>
                                        <p:tgtEl>
                                          <p:spTgt spid="6"/>
                                        </p:tgtEl>
                                        <p:attrNameLst>
                                          <p:attrName>ppt_x</p:attrName>
                                        </p:attrNameLst>
                                      </p:cBhvr>
                                      <p:tavLst>
                                        <p:tav tm="0">
                                          <p:val>
                                            <p:strVal val="#ppt_x"/>
                                          </p:val>
                                        </p:tav>
                                        <p:tav tm="100000">
                                          <p:val>
                                            <p:strVal val="#ppt_x"/>
                                          </p:val>
                                        </p:tav>
                                      </p:tavLst>
                                    </p:anim>
                                    <p:anim calcmode="lin" valueType="num">
                                      <p:cBhvr>
                                        <p:cTn id="9" dur="7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anim calcmode="lin" valueType="num">
                                      <p:cBhvr>
                                        <p:cTn id="15" dur="700" fill="hold"/>
                                        <p:tgtEl>
                                          <p:spTgt spid="8"/>
                                        </p:tgtEl>
                                        <p:attrNameLst>
                                          <p:attrName>ppt_x</p:attrName>
                                        </p:attrNameLst>
                                      </p:cBhvr>
                                      <p:tavLst>
                                        <p:tav tm="0">
                                          <p:val>
                                            <p:strVal val="#ppt_x"/>
                                          </p:val>
                                        </p:tav>
                                        <p:tav tm="100000">
                                          <p:val>
                                            <p:strVal val="#ppt_x"/>
                                          </p:val>
                                        </p:tav>
                                      </p:tavLst>
                                    </p:anim>
                                    <p:anim calcmode="lin" valueType="num">
                                      <p:cBhvr>
                                        <p:cTn id="16" dur="700" fill="hold"/>
                                        <p:tgtEl>
                                          <p:spTgt spid="8"/>
                                        </p:tgtEl>
                                        <p:attrNameLst>
                                          <p:attrName>ppt_y</p:attrName>
                                        </p:attrNameLst>
                                      </p:cBhvr>
                                      <p:tavLst>
                                        <p:tav tm="0">
                                          <p:val>
                                            <p:strVal val="#ppt_y+.1"/>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AE9300F4-3BB2-C5C7-711D-F73FCFB742C5}"/>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cxnSp>
        <p:nvCxnSpPr>
          <p:cNvPr id="35" name="Google Shape;78;p16">
            <a:extLst>
              <a:ext uri="{FF2B5EF4-FFF2-40B4-BE49-F238E27FC236}">
                <a16:creationId xmlns:a16="http://schemas.microsoft.com/office/drawing/2014/main" id="{58DA9586-615A-C01F-A70E-0B619EB3735A}"/>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53F462E2-9117-EAC1-C381-EFC63C416547}"/>
              </a:ext>
            </a:extLst>
          </p:cNvPr>
          <p:cNvPicPr>
            <a:picLocks noChangeAspect="1"/>
          </p:cNvPicPr>
          <p:nvPr/>
        </p:nvPicPr>
        <p:blipFill>
          <a:blip r:embed="rId3"/>
          <a:stretch>
            <a:fillRect/>
          </a:stretch>
        </p:blipFill>
        <p:spPr>
          <a:xfrm>
            <a:off x="6571786" y="2051554"/>
            <a:ext cx="5620214" cy="40262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B43950-E3B7-ECBC-F216-A76C63EB9E07}"/>
                  </a:ext>
                </a:extLst>
              </p:cNvPr>
              <p:cNvSpPr txBox="1"/>
              <p:nvPr/>
            </p:nvSpPr>
            <p:spPr>
              <a:xfrm>
                <a:off x="935915" y="1035553"/>
                <a:ext cx="10417885" cy="954107"/>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thái</a:t>
                </a:r>
                <a:r>
                  <a:rPr lang="en-US" sz="2800" dirty="0">
                    <a:latin typeface="Times New Roman" panose="02020603050405020304" pitchFamily="18" charset="0"/>
                    <a:cs typeface="Times New Roman" panose="02020603050405020304" pitchFamily="18" charset="0"/>
                  </a:rPr>
                  <a:t> (</a:t>
                </a:r>
                <a:r>
                  <a:rPr lang="vi-VN" sz="2800" b="1" dirty="0" err="1">
                    <a:latin typeface="Times New Roman" panose="02020603050405020304" pitchFamily="18" charset="0"/>
                    <a:cs typeface="Times New Roman" panose="02020603050405020304" pitchFamily="18" charset="0"/>
                  </a:rPr>
                  <a:t>morphologyEx</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đóng</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CLOSE</a:t>
                </a:r>
                <a:r>
                  <a:rPr lang="en-US" sz="2800" dirty="0">
                    <a:latin typeface="Times New Roman" panose="02020603050405020304" pitchFamily="18" charset="0"/>
                    <a:cs typeface="Times New Roman" panose="02020603050405020304" pitchFamily="18" charset="0"/>
                  </a:rPr>
                  <a:t>) </a:t>
                </a:r>
                <a14:m>
                  <m:oMath xmlns:m="http://schemas.openxmlformats.org/officeDocument/2006/math">
                    <m:r>
                      <a:rPr lang="en-US" sz="2800" b="0" i="1" smtClean="0">
                        <a:latin typeface="Cambria Math" panose="02040503050406030204" pitchFamily="18" charset="0"/>
                      </a:rPr>
                      <m:t>→</m:t>
                    </m:r>
                  </m:oMath>
                </a14:m>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đầy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bị</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trống</a:t>
                </a:r>
                <a:r>
                  <a:rPr lang="en-US" sz="2800" dirty="0">
                    <a:latin typeface="Times New Roman" panose="02020603050405020304" pitchFamily="18" charset="0"/>
                    <a:cs typeface="Times New Roman" panose="02020603050405020304" pitchFamily="18" charset="0"/>
                  </a:rPr>
                  <a:t>.</a:t>
                </a:r>
                <a:endParaRPr lang="vi-VN" sz="2800"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64B43950-E3B7-ECBC-F216-A76C63EB9E07}"/>
                  </a:ext>
                </a:extLst>
              </p:cNvPr>
              <p:cNvSpPr txBox="1">
                <a:spLocks noRot="1" noChangeAspect="1" noMove="1" noResize="1" noEditPoints="1" noAdjustHandles="1" noChangeArrowheads="1" noChangeShapeType="1" noTextEdit="1"/>
              </p:cNvSpPr>
              <p:nvPr/>
            </p:nvSpPr>
            <p:spPr>
              <a:xfrm>
                <a:off x="935915" y="1035553"/>
                <a:ext cx="10417885" cy="954107"/>
              </a:xfrm>
              <a:prstGeom prst="rect">
                <a:avLst/>
              </a:prstGeom>
              <a:blipFill>
                <a:blip r:embed="rId4"/>
                <a:stretch>
                  <a:fillRect l="-1229" t="-7051" r="-293" b="-1730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6679722-2A49-F74A-B6CE-B6EB315469E3}"/>
              </a:ext>
            </a:extLst>
          </p:cNvPr>
          <p:cNvPicPr>
            <a:picLocks noChangeAspect="1"/>
          </p:cNvPicPr>
          <p:nvPr/>
        </p:nvPicPr>
        <p:blipFill>
          <a:blip r:embed="rId5"/>
          <a:stretch>
            <a:fillRect/>
          </a:stretch>
        </p:blipFill>
        <p:spPr>
          <a:xfrm>
            <a:off x="0" y="2051554"/>
            <a:ext cx="5620215" cy="4026296"/>
          </a:xfrm>
          <a:prstGeom prst="rect">
            <a:avLst/>
          </a:prstGeom>
        </p:spPr>
      </p:pic>
      <p:sp>
        <p:nvSpPr>
          <p:cNvPr id="8" name="Arrow: Right 7">
            <a:extLst>
              <a:ext uri="{FF2B5EF4-FFF2-40B4-BE49-F238E27FC236}">
                <a16:creationId xmlns:a16="http://schemas.microsoft.com/office/drawing/2014/main" id="{43CEC995-2168-C344-9BBE-A33377C24139}"/>
              </a:ext>
            </a:extLst>
          </p:cNvPr>
          <p:cNvSpPr/>
          <p:nvPr/>
        </p:nvSpPr>
        <p:spPr>
          <a:xfrm>
            <a:off x="5784419" y="3930528"/>
            <a:ext cx="623162" cy="5232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lide Number Placeholder 4">
            <a:extLst>
              <a:ext uri="{FF2B5EF4-FFF2-40B4-BE49-F238E27FC236}">
                <a16:creationId xmlns:a16="http://schemas.microsoft.com/office/drawing/2014/main" id="{D7FA8167-ABAA-409E-A883-F0DB93A86A06}"/>
              </a:ext>
            </a:extLst>
          </p:cNvPr>
          <p:cNvSpPr>
            <a:spLocks noGrp="1"/>
          </p:cNvSpPr>
          <p:nvPr>
            <p:ph type="sldNum" sz="quarter" idx="12"/>
          </p:nvPr>
        </p:nvSpPr>
        <p:spPr/>
        <p:txBody>
          <a:bodyPr/>
          <a:lstStyle/>
          <a:p>
            <a:fld id="{78002E0B-D3AC-4B48-88DB-9250F645449B}" type="slidenum">
              <a:rPr lang="vi-VN" smtClean="0"/>
              <a:t>17</a:t>
            </a:fld>
            <a:endParaRPr lang="vi-VN"/>
          </a:p>
        </p:txBody>
      </p:sp>
    </p:spTree>
    <p:extLst>
      <p:ext uri="{BB962C8B-B14F-4D97-AF65-F5344CB8AC3E}">
        <p14:creationId xmlns:p14="http://schemas.microsoft.com/office/powerpoint/2010/main" val="343743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anim calcmode="lin" valueType="num">
                                      <p:cBhvr>
                                        <p:cTn id="8" dur="600" fill="hold"/>
                                        <p:tgtEl>
                                          <p:spTgt spid="7"/>
                                        </p:tgtEl>
                                        <p:attrNameLst>
                                          <p:attrName>ppt_x</p:attrName>
                                        </p:attrNameLst>
                                      </p:cBhvr>
                                      <p:tavLst>
                                        <p:tav tm="0">
                                          <p:val>
                                            <p:strVal val="#ppt_x"/>
                                          </p:val>
                                        </p:tav>
                                        <p:tav tm="100000">
                                          <p:val>
                                            <p:strVal val="#ppt_x"/>
                                          </p:val>
                                        </p:tav>
                                      </p:tavLst>
                                    </p:anim>
                                    <p:anim calcmode="lin" valueType="num">
                                      <p:cBhvr>
                                        <p:cTn id="9" dur="6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par>
                                <p:cTn id="15" presetID="6"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1B194A-82DC-1DE3-7F73-4A6D10DD7131}"/>
              </a:ext>
            </a:extLst>
          </p:cNvPr>
          <p:cNvPicPr>
            <a:picLocks noGrp="1" noChangeAspect="1"/>
          </p:cNvPicPr>
          <p:nvPr>
            <p:ph idx="1"/>
          </p:nvPr>
        </p:nvPicPr>
        <p:blipFill>
          <a:blip r:embed="rId3"/>
          <a:stretch>
            <a:fillRect/>
          </a:stretch>
        </p:blipFill>
        <p:spPr>
          <a:xfrm>
            <a:off x="0" y="2358681"/>
            <a:ext cx="5760000" cy="3997669"/>
          </a:xfrm>
        </p:spPr>
      </p:pic>
      <p:sp>
        <p:nvSpPr>
          <p:cNvPr id="34" name="Title 1">
            <a:extLst>
              <a:ext uri="{FF2B5EF4-FFF2-40B4-BE49-F238E27FC236}">
                <a16:creationId xmlns:a16="http://schemas.microsoft.com/office/drawing/2014/main" id="{AE9300F4-3BB2-C5C7-711D-F73FCFB742C5}"/>
              </a:ext>
            </a:extLst>
          </p:cNvPr>
          <p:cNvSpPr>
            <a:spLocks noGrp="1"/>
          </p:cNvSpPr>
          <p:nvPr>
            <p:ph type="title"/>
          </p:nvPr>
        </p:nvSpPr>
        <p:spPr>
          <a:xfrm>
            <a:off x="0" y="-19139"/>
            <a:ext cx="1014689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cxnSp>
        <p:nvCxnSpPr>
          <p:cNvPr id="35" name="Google Shape;78;p16">
            <a:extLst>
              <a:ext uri="{FF2B5EF4-FFF2-40B4-BE49-F238E27FC236}">
                <a16:creationId xmlns:a16="http://schemas.microsoft.com/office/drawing/2014/main" id="{58DA9586-615A-C01F-A70E-0B619EB3735A}"/>
              </a:ext>
            </a:extLst>
          </p:cNvPr>
          <p:cNvCxnSpPr>
            <a:cxnSpLocks/>
          </p:cNvCxnSpPr>
          <p:nvPr/>
        </p:nvCxnSpPr>
        <p:spPr>
          <a:xfrm>
            <a:off x="0" y="922527"/>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64B43950-E3B7-ECBC-F216-A76C63EB9E07}"/>
              </a:ext>
            </a:extLst>
          </p:cNvPr>
          <p:cNvSpPr txBox="1"/>
          <p:nvPr/>
        </p:nvSpPr>
        <p:spPr>
          <a:xfrm>
            <a:off x="3633838" y="1480585"/>
            <a:ext cx="4924323" cy="523220"/>
          </a:xfrm>
          <a:prstGeom prst="rect">
            <a:avLst/>
          </a:prstGeom>
          <a:noFill/>
        </p:spPr>
        <p:txBody>
          <a:bodyPr wrap="square" rtlCol="0">
            <a:spAutoFit/>
          </a:bodyPr>
          <a:lstStyle/>
          <a:p>
            <a:pPr algn="ctr"/>
            <a:r>
              <a:rPr lang="en-US" sz="2800" err="1">
                <a:latin typeface="Times New Roman" panose="02020603050405020304" pitchFamily="18" charset="0"/>
                <a:cs typeface="Times New Roman" panose="02020603050405020304" pitchFamily="18" charset="0"/>
              </a:rPr>
              <a:t>Tìm</a:t>
            </a: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contour</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đường</a:t>
            </a:r>
            <a:r>
              <a:rPr lang="en-US" sz="2800">
                <a:latin typeface="Times New Roman" panose="02020603050405020304" pitchFamily="18" charset="0"/>
                <a:cs typeface="Times New Roman" panose="02020603050405020304" pitchFamily="18" charset="0"/>
              </a:rPr>
              <a:t> bao)</a:t>
            </a:r>
            <a:endParaRPr lang="vi-VN" sz="28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1FBD309-F2DE-A6DA-04FC-D7872A83D9C9}"/>
              </a:ext>
            </a:extLst>
          </p:cNvPr>
          <p:cNvPicPr>
            <a:picLocks noChangeAspect="1"/>
          </p:cNvPicPr>
          <p:nvPr/>
        </p:nvPicPr>
        <p:blipFill>
          <a:blip r:embed="rId4"/>
          <a:stretch>
            <a:fillRect/>
          </a:stretch>
        </p:blipFill>
        <p:spPr>
          <a:xfrm>
            <a:off x="6352762" y="2358682"/>
            <a:ext cx="5760000" cy="3997668"/>
          </a:xfrm>
          <a:prstGeom prst="rect">
            <a:avLst/>
          </a:prstGeom>
        </p:spPr>
      </p:pic>
      <p:sp>
        <p:nvSpPr>
          <p:cNvPr id="4" name="Arrow: Right 3">
            <a:extLst>
              <a:ext uri="{FF2B5EF4-FFF2-40B4-BE49-F238E27FC236}">
                <a16:creationId xmlns:a16="http://schemas.microsoft.com/office/drawing/2014/main" id="{13890D9E-2F87-9932-490F-62E90A5F7D63}"/>
              </a:ext>
            </a:extLst>
          </p:cNvPr>
          <p:cNvSpPr/>
          <p:nvPr/>
        </p:nvSpPr>
        <p:spPr>
          <a:xfrm>
            <a:off x="5799619" y="4430450"/>
            <a:ext cx="513523" cy="42374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Slide Number Placeholder 5">
            <a:extLst>
              <a:ext uri="{FF2B5EF4-FFF2-40B4-BE49-F238E27FC236}">
                <a16:creationId xmlns:a16="http://schemas.microsoft.com/office/drawing/2014/main" id="{2230AA16-1C54-40F9-BE85-8D6335B2AF74}"/>
              </a:ext>
            </a:extLst>
          </p:cNvPr>
          <p:cNvSpPr>
            <a:spLocks noGrp="1"/>
          </p:cNvSpPr>
          <p:nvPr>
            <p:ph type="sldNum" sz="quarter" idx="12"/>
          </p:nvPr>
        </p:nvSpPr>
        <p:spPr/>
        <p:txBody>
          <a:bodyPr/>
          <a:lstStyle/>
          <a:p>
            <a:fld id="{78002E0B-D3AC-4B48-88DB-9250F645449B}" type="slidenum">
              <a:rPr lang="vi-VN" smtClean="0"/>
              <a:t>18</a:t>
            </a:fld>
            <a:endParaRPr lang="vi-VN"/>
          </a:p>
        </p:txBody>
      </p:sp>
    </p:spTree>
    <p:extLst>
      <p:ext uri="{BB962C8B-B14F-4D97-AF65-F5344CB8AC3E}">
        <p14:creationId xmlns:p14="http://schemas.microsoft.com/office/powerpoint/2010/main" val="198044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6" presetClass="entr" presetSubtype="16"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AE9300F4-3BB2-C5C7-711D-F73FCFB742C5}"/>
              </a:ext>
            </a:extLst>
          </p:cNvPr>
          <p:cNvSpPr>
            <a:spLocks noGrp="1"/>
          </p:cNvSpPr>
          <p:nvPr>
            <p:ph type="title"/>
          </p:nvPr>
        </p:nvSpPr>
        <p:spPr>
          <a:xfrm>
            <a:off x="0" y="-19139"/>
            <a:ext cx="1014689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cxnSp>
        <p:nvCxnSpPr>
          <p:cNvPr id="35" name="Google Shape;78;p16">
            <a:extLst>
              <a:ext uri="{FF2B5EF4-FFF2-40B4-BE49-F238E27FC236}">
                <a16:creationId xmlns:a16="http://schemas.microsoft.com/office/drawing/2014/main" id="{58DA9586-615A-C01F-A70E-0B619EB3735A}"/>
              </a:ext>
            </a:extLst>
          </p:cNvPr>
          <p:cNvCxnSpPr>
            <a:cxnSpLocks/>
          </p:cNvCxnSpPr>
          <p:nvPr/>
        </p:nvCxnSpPr>
        <p:spPr>
          <a:xfrm>
            <a:off x="0" y="922527"/>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64B43950-E3B7-ECBC-F216-A76C63EB9E07}"/>
              </a:ext>
            </a:extLst>
          </p:cNvPr>
          <p:cNvSpPr txBox="1"/>
          <p:nvPr/>
        </p:nvSpPr>
        <p:spPr>
          <a:xfrm>
            <a:off x="2611283" y="1300329"/>
            <a:ext cx="4924323"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Cắt ảnh một cách tối ưu</a:t>
            </a:r>
            <a:endParaRPr lang="vi-VN" sz="280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2230AA16-1C54-40F9-BE85-8D6335B2AF74}"/>
              </a:ext>
            </a:extLst>
          </p:cNvPr>
          <p:cNvSpPr>
            <a:spLocks noGrp="1"/>
          </p:cNvSpPr>
          <p:nvPr>
            <p:ph type="sldNum" sz="quarter" idx="12"/>
          </p:nvPr>
        </p:nvSpPr>
        <p:spPr/>
        <p:txBody>
          <a:bodyPr/>
          <a:lstStyle/>
          <a:p>
            <a:fld id="{78002E0B-D3AC-4B48-88DB-9250F645449B}" type="slidenum">
              <a:rPr lang="vi-VN" smtClean="0">
                <a:latin typeface="Times New Roman" panose="02020603050405020304" pitchFamily="18" charset="0"/>
                <a:cs typeface="Times New Roman" panose="02020603050405020304" pitchFamily="18" charset="0"/>
              </a:rPr>
              <a:t>19</a:t>
            </a:fld>
            <a:endParaRPr lang="vi-VN">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A17E87C-6F42-4223-B44B-45D4AADD20B8}"/>
              </a:ext>
            </a:extLst>
          </p:cNvPr>
          <p:cNvGrpSpPr/>
          <p:nvPr/>
        </p:nvGrpSpPr>
        <p:grpSpPr>
          <a:xfrm>
            <a:off x="107757" y="1440740"/>
            <a:ext cx="10433714" cy="5152525"/>
            <a:chOff x="107757" y="1440740"/>
            <a:chExt cx="10433714" cy="5152525"/>
          </a:xfrm>
        </p:grpSpPr>
        <p:pic>
          <p:nvPicPr>
            <p:cNvPr id="7" name="Picture 6">
              <a:extLst>
                <a:ext uri="{FF2B5EF4-FFF2-40B4-BE49-F238E27FC236}">
                  <a16:creationId xmlns:a16="http://schemas.microsoft.com/office/drawing/2014/main" id="{41FBD309-F2DE-A6DA-04FC-D7872A83D9C9}"/>
                </a:ext>
              </a:extLst>
            </p:cNvPr>
            <p:cNvPicPr>
              <a:picLocks noChangeAspect="1"/>
            </p:cNvPicPr>
            <p:nvPr/>
          </p:nvPicPr>
          <p:blipFill>
            <a:blip r:embed="rId3"/>
            <a:stretch>
              <a:fillRect/>
            </a:stretch>
          </p:blipFill>
          <p:spPr>
            <a:xfrm>
              <a:off x="107757" y="1873608"/>
              <a:ext cx="5760000" cy="3997668"/>
            </a:xfrm>
            <a:prstGeom prst="rect">
              <a:avLst/>
            </a:prstGeom>
          </p:spPr>
        </p:pic>
        <p:sp>
          <p:nvSpPr>
            <p:cNvPr id="4" name="Arrow: Right 3">
              <a:extLst>
                <a:ext uri="{FF2B5EF4-FFF2-40B4-BE49-F238E27FC236}">
                  <a16:creationId xmlns:a16="http://schemas.microsoft.com/office/drawing/2014/main" id="{13890D9E-2F87-9932-490F-62E90A5F7D63}"/>
                </a:ext>
              </a:extLst>
            </p:cNvPr>
            <p:cNvSpPr/>
            <p:nvPr/>
          </p:nvSpPr>
          <p:spPr>
            <a:xfrm>
              <a:off x="6095999" y="4824050"/>
              <a:ext cx="1349830" cy="9774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endParaRPr lang="vi-VN"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E75BC728-F474-EBB0-7CDC-B5DE7F69A0D0}"/>
                </a:ext>
              </a:extLst>
            </p:cNvPr>
            <p:cNvPicPr>
              <a:picLocks noChangeAspect="1"/>
            </p:cNvPicPr>
            <p:nvPr/>
          </p:nvPicPr>
          <p:blipFill>
            <a:blip r:embed="rId4"/>
            <a:stretch>
              <a:fillRect/>
            </a:stretch>
          </p:blipFill>
          <p:spPr>
            <a:xfrm>
              <a:off x="7773239" y="4161564"/>
              <a:ext cx="2768232" cy="2431701"/>
            </a:xfrm>
            <a:prstGeom prst="rect">
              <a:avLst/>
            </a:prstGeom>
          </p:spPr>
        </p:pic>
        <p:pic>
          <p:nvPicPr>
            <p:cNvPr id="12" name="Picture 11">
              <a:extLst>
                <a:ext uri="{FF2B5EF4-FFF2-40B4-BE49-F238E27FC236}">
                  <a16:creationId xmlns:a16="http://schemas.microsoft.com/office/drawing/2014/main" id="{6600F3CE-B6A4-4B0C-5C25-79BF9A2A202D}"/>
                </a:ext>
              </a:extLst>
            </p:cNvPr>
            <p:cNvPicPr>
              <a:picLocks noChangeAspect="1"/>
            </p:cNvPicPr>
            <p:nvPr/>
          </p:nvPicPr>
          <p:blipFill>
            <a:blip r:embed="rId5"/>
            <a:stretch>
              <a:fillRect/>
            </a:stretch>
          </p:blipFill>
          <p:spPr>
            <a:xfrm>
              <a:off x="7773239" y="1440740"/>
              <a:ext cx="2768232" cy="2431702"/>
            </a:xfrm>
            <a:prstGeom prst="rect">
              <a:avLst/>
            </a:prstGeom>
          </p:spPr>
        </p:pic>
        <p:sp>
          <p:nvSpPr>
            <p:cNvPr id="13" name="Arrow: Right 12">
              <a:extLst>
                <a:ext uri="{FF2B5EF4-FFF2-40B4-BE49-F238E27FC236}">
                  <a16:creationId xmlns:a16="http://schemas.microsoft.com/office/drawing/2014/main" id="{09A91BFA-01D1-D45D-6F52-69683C54B736}"/>
                </a:ext>
              </a:extLst>
            </p:cNvPr>
            <p:cNvSpPr/>
            <p:nvPr/>
          </p:nvSpPr>
          <p:spPr>
            <a:xfrm>
              <a:off x="6105390" y="2331714"/>
              <a:ext cx="1430216" cy="109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Không</a:t>
              </a:r>
              <a:endParaRPr lang="en-US" dirty="0">
                <a:latin typeface="Times New Roman" panose="02020603050405020304" pitchFamily="18" charset="0"/>
                <a:cs typeface="Times New Roman" panose="02020603050405020304" pitchFamily="18" charset="0"/>
              </a:endParaRPr>
            </a:p>
            <a:p>
              <a:pPr algn="ct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endParaRPr lang="vi-V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3470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8F706-1B69-4D27-BAEA-ED57BD49EAC9}"/>
              </a:ext>
            </a:extLst>
          </p:cNvPr>
          <p:cNvSpPr>
            <a:spLocks noGrp="1"/>
          </p:cNvSpPr>
          <p:nvPr>
            <p:ph type="title"/>
          </p:nvPr>
        </p:nvSpPr>
        <p:spPr>
          <a:xfrm>
            <a:off x="524741" y="620392"/>
            <a:ext cx="3808268" cy="5504688"/>
          </a:xfrm>
        </p:spPr>
        <p:txBody>
          <a:bodyPr>
            <a:normAutofit/>
          </a:bodyPr>
          <a:lstStyle/>
          <a:p>
            <a:r>
              <a:rPr lang="vi-VN" sz="6000">
                <a:solidFill>
                  <a:schemeClr val="bg1"/>
                </a:solidFill>
              </a:rPr>
              <a:t>Nội dung</a:t>
            </a:r>
          </a:p>
        </p:txBody>
      </p:sp>
      <p:sp>
        <p:nvSpPr>
          <p:cNvPr id="5" name="Slide Number Placeholder 4">
            <a:extLst>
              <a:ext uri="{FF2B5EF4-FFF2-40B4-BE49-F238E27FC236}">
                <a16:creationId xmlns:a16="http://schemas.microsoft.com/office/drawing/2014/main" id="{3706E9EE-0186-4220-ACA9-BEF45278A1EB}"/>
              </a:ext>
            </a:extLst>
          </p:cNvPr>
          <p:cNvSpPr>
            <a:spLocks noGrp="1"/>
          </p:cNvSpPr>
          <p:nvPr>
            <p:ph type="sldNum" sz="quarter" idx="12"/>
          </p:nvPr>
        </p:nvSpPr>
        <p:spPr>
          <a:xfrm>
            <a:off x="8610600" y="6356350"/>
            <a:ext cx="2743200" cy="365125"/>
          </a:xfrm>
        </p:spPr>
        <p:txBody>
          <a:bodyPr>
            <a:noAutofit/>
          </a:bodyPr>
          <a:lstStyle/>
          <a:p>
            <a:pPr>
              <a:lnSpc>
                <a:spcPct val="90000"/>
              </a:lnSpc>
              <a:spcAft>
                <a:spcPts val="600"/>
              </a:spcAft>
            </a:pPr>
            <a:fld id="{78002E0B-D3AC-4B48-88DB-9250F645449B}" type="slidenum">
              <a:rPr lang="vi-VN" smtClean="0"/>
              <a:pPr>
                <a:lnSpc>
                  <a:spcPct val="90000"/>
                </a:lnSpc>
                <a:spcAft>
                  <a:spcPts val="600"/>
                </a:spcAft>
              </a:pPr>
              <a:t>2</a:t>
            </a:fld>
            <a:endParaRPr lang="vi-VN"/>
          </a:p>
        </p:txBody>
      </p:sp>
      <p:graphicFrame>
        <p:nvGraphicFramePr>
          <p:cNvPr id="7" name="Content Placeholder 2">
            <a:extLst>
              <a:ext uri="{FF2B5EF4-FFF2-40B4-BE49-F238E27FC236}">
                <a16:creationId xmlns:a16="http://schemas.microsoft.com/office/drawing/2014/main" id="{52F8FC05-845B-5FEC-C1A1-59651A80B5DE}"/>
              </a:ext>
            </a:extLst>
          </p:cNvPr>
          <p:cNvGraphicFramePr>
            <a:graphicFrameLocks noGrp="1"/>
          </p:cNvGraphicFramePr>
          <p:nvPr>
            <p:ph idx="1"/>
            <p:extLst>
              <p:ext uri="{D42A27DB-BD31-4B8C-83A1-F6EECF244321}">
                <p14:modId xmlns:p14="http://schemas.microsoft.com/office/powerpoint/2010/main" val="35977710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9741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2BB169-0097-4168-97B7-82C4AA3A056E}"/>
              </a:ext>
            </a:extLst>
          </p:cNvPr>
          <p:cNvSpPr>
            <a:spLocks noGrp="1"/>
          </p:cNvSpPr>
          <p:nvPr>
            <p:ph idx="1"/>
          </p:nvPr>
        </p:nvSpPr>
        <p:spPr>
          <a:xfrm>
            <a:off x="740312" y="1629194"/>
            <a:ext cx="10711375" cy="4299955"/>
          </a:xfrm>
        </p:spPr>
        <p:txBody>
          <a:bodyPr>
            <a:normAutofit/>
          </a:bodyPr>
          <a:lstStyle/>
          <a:p>
            <a:pPr>
              <a:lnSpc>
                <a:spcPct val="150000"/>
              </a:lnSpc>
            </a:pPr>
            <a:r>
              <a:rPr lang="vi-VN">
                <a:latin typeface="+mj-lt"/>
              </a:rPr>
              <a:t>Là thuật toán phân </a:t>
            </a:r>
            <a:r>
              <a:rPr lang="vi-VN" err="1">
                <a:latin typeface="+mj-lt"/>
              </a:rPr>
              <a:t>loại</a:t>
            </a:r>
            <a:r>
              <a:rPr lang="vi-VN">
                <a:latin typeface="+mj-lt"/>
              </a:rPr>
              <a:t> </a:t>
            </a:r>
            <a:r>
              <a:rPr lang="vi-VN" err="1">
                <a:latin typeface="+mj-lt"/>
              </a:rPr>
              <a:t>dựa</a:t>
            </a:r>
            <a:r>
              <a:rPr lang="vi-VN">
                <a:latin typeface="+mj-lt"/>
              </a:rPr>
              <a:t> trên </a:t>
            </a:r>
            <a:r>
              <a:rPr lang="vi-VN" err="1">
                <a:latin typeface="+mj-lt"/>
              </a:rPr>
              <a:t>đặc</a:t>
            </a:r>
            <a:r>
              <a:rPr lang="vi-VN">
                <a:latin typeface="+mj-lt"/>
              </a:rPr>
              <a:t> trưng </a:t>
            </a:r>
            <a:r>
              <a:rPr lang="vi-VN" err="1">
                <a:latin typeface="+mj-lt"/>
              </a:rPr>
              <a:t>Haar</a:t>
            </a:r>
            <a:r>
              <a:rPr lang="vi-VN">
                <a:latin typeface="+mj-lt"/>
              </a:rPr>
              <a:t> </a:t>
            </a:r>
            <a:r>
              <a:rPr lang="vi-VN" err="1">
                <a:latin typeface="+mj-lt"/>
              </a:rPr>
              <a:t>được</a:t>
            </a:r>
            <a:r>
              <a:rPr lang="vi-VN">
                <a:latin typeface="+mj-lt"/>
              </a:rPr>
              <a:t> </a:t>
            </a:r>
            <a:r>
              <a:rPr lang="vi-VN" err="1">
                <a:latin typeface="+mj-lt"/>
              </a:rPr>
              <a:t>đề</a:t>
            </a:r>
            <a:r>
              <a:rPr lang="vi-VN">
                <a:latin typeface="+mj-lt"/>
              </a:rPr>
              <a:t> </a:t>
            </a:r>
            <a:r>
              <a:rPr lang="vi-VN" err="1">
                <a:latin typeface="+mj-lt"/>
              </a:rPr>
              <a:t>xuất</a:t>
            </a:r>
            <a:r>
              <a:rPr lang="vi-VN">
                <a:latin typeface="+mj-lt"/>
              </a:rPr>
              <a:t> </a:t>
            </a:r>
            <a:r>
              <a:rPr lang="vi-VN" err="1">
                <a:latin typeface="+mj-lt"/>
              </a:rPr>
              <a:t>vào</a:t>
            </a:r>
            <a:r>
              <a:rPr lang="vi-VN">
                <a:latin typeface="+mj-lt"/>
              </a:rPr>
              <a:t> năm 2001 </a:t>
            </a:r>
            <a:r>
              <a:rPr lang="vi-VN" err="1">
                <a:latin typeface="+mj-lt"/>
              </a:rPr>
              <a:t>bởi</a:t>
            </a:r>
            <a:r>
              <a:rPr lang="vi-VN">
                <a:latin typeface="+mj-lt"/>
              </a:rPr>
              <a:t> </a:t>
            </a:r>
            <a:r>
              <a:rPr lang="vi-VN" err="1">
                <a:latin typeface="+mj-lt"/>
              </a:rPr>
              <a:t>Paul</a:t>
            </a:r>
            <a:r>
              <a:rPr lang="vi-VN">
                <a:latin typeface="+mj-lt"/>
              </a:rPr>
              <a:t> </a:t>
            </a:r>
            <a:r>
              <a:rPr lang="vi-VN" err="1">
                <a:latin typeface="+mj-lt"/>
              </a:rPr>
              <a:t>Viola</a:t>
            </a:r>
            <a:r>
              <a:rPr lang="vi-VN">
                <a:latin typeface="+mj-lt"/>
              </a:rPr>
              <a:t> </a:t>
            </a:r>
            <a:r>
              <a:rPr lang="vi-VN" err="1">
                <a:latin typeface="+mj-lt"/>
              </a:rPr>
              <a:t>và</a:t>
            </a:r>
            <a:r>
              <a:rPr lang="vi-VN">
                <a:latin typeface="+mj-lt"/>
              </a:rPr>
              <a:t> </a:t>
            </a:r>
            <a:r>
              <a:rPr lang="vi-VN" err="1">
                <a:latin typeface="+mj-lt"/>
              </a:rPr>
              <a:t>Michael</a:t>
            </a:r>
            <a:r>
              <a:rPr lang="vi-VN">
                <a:latin typeface="+mj-lt"/>
              </a:rPr>
              <a:t> </a:t>
            </a:r>
            <a:r>
              <a:rPr lang="vi-VN" err="1">
                <a:latin typeface="+mj-lt"/>
              </a:rPr>
              <a:t>Jones</a:t>
            </a:r>
            <a:r>
              <a:rPr lang="vi-VN">
                <a:latin typeface="+mj-lt"/>
              </a:rPr>
              <a:t> trong </a:t>
            </a:r>
            <a:r>
              <a:rPr lang="vi-VN" err="1">
                <a:latin typeface="+mj-lt"/>
              </a:rPr>
              <a:t>bài</a:t>
            </a:r>
            <a:r>
              <a:rPr lang="vi-VN">
                <a:latin typeface="+mj-lt"/>
              </a:rPr>
              <a:t> </a:t>
            </a:r>
            <a:r>
              <a:rPr lang="vi-VN" err="1">
                <a:latin typeface="+mj-lt"/>
              </a:rPr>
              <a:t>báo</a:t>
            </a:r>
            <a:r>
              <a:rPr lang="vi-VN">
                <a:latin typeface="+mj-lt"/>
              </a:rPr>
              <a:t> “</a:t>
            </a:r>
            <a:r>
              <a:rPr lang="en-US" b="1">
                <a:latin typeface="Times New Roman" panose="02020603050405020304" pitchFamily="18" charset="0"/>
                <a:cs typeface="Times New Roman" panose="02020603050405020304" pitchFamily="18" charset="0"/>
              </a:rPr>
              <a:t>Rapid Object Detection using a Boosted Cascade of Simple Features</a:t>
            </a:r>
            <a:r>
              <a:rPr lang="vi-VN">
                <a:latin typeface="+mj-lt"/>
              </a:rPr>
              <a:t>”.</a:t>
            </a:r>
          </a:p>
          <a:p>
            <a:pPr>
              <a:lnSpc>
                <a:spcPct val="150000"/>
              </a:lnSpc>
            </a:pPr>
            <a:r>
              <a:rPr lang="vi-VN">
                <a:latin typeface="+mj-lt"/>
              </a:rPr>
              <a:t>Ban </a:t>
            </a:r>
            <a:r>
              <a:rPr lang="vi-VN" err="1">
                <a:latin typeface="+mj-lt"/>
              </a:rPr>
              <a:t>đầu</a:t>
            </a:r>
            <a:r>
              <a:rPr lang="vi-VN">
                <a:latin typeface="+mj-lt"/>
              </a:rPr>
              <a:t>, </a:t>
            </a:r>
            <a:r>
              <a:rPr lang="vi-VN" err="1">
                <a:latin typeface="+mj-lt"/>
              </a:rPr>
              <a:t>Haar-cascades</a:t>
            </a:r>
            <a:r>
              <a:rPr lang="vi-VN">
                <a:latin typeface="+mj-lt"/>
              </a:rPr>
              <a:t> </a:t>
            </a:r>
            <a:r>
              <a:rPr lang="vi-VN" err="1">
                <a:latin typeface="+mj-lt"/>
              </a:rPr>
              <a:t>được</a:t>
            </a:r>
            <a:r>
              <a:rPr lang="vi-VN">
                <a:latin typeface="+mj-lt"/>
              </a:rPr>
              <a:t> </a:t>
            </a:r>
            <a:r>
              <a:rPr lang="vi-VN" err="1">
                <a:latin typeface="+mj-lt"/>
              </a:rPr>
              <a:t>dùng</a:t>
            </a:r>
            <a:r>
              <a:rPr lang="vi-VN">
                <a:latin typeface="+mj-lt"/>
              </a:rPr>
              <a:t> </a:t>
            </a:r>
            <a:r>
              <a:rPr lang="vi-VN" err="1">
                <a:latin typeface="+mj-lt"/>
              </a:rPr>
              <a:t>để</a:t>
            </a:r>
            <a:r>
              <a:rPr lang="vi-VN">
                <a:latin typeface="+mj-lt"/>
              </a:rPr>
              <a:t> </a:t>
            </a:r>
            <a:r>
              <a:rPr lang="vi-VN" err="1">
                <a:latin typeface="+mj-lt"/>
              </a:rPr>
              <a:t>nhận</a:t>
            </a:r>
            <a:r>
              <a:rPr lang="vi-VN">
                <a:latin typeface="+mj-lt"/>
              </a:rPr>
              <a:t> </a:t>
            </a:r>
            <a:r>
              <a:rPr lang="vi-VN" err="1">
                <a:latin typeface="+mj-lt"/>
              </a:rPr>
              <a:t>dạng</a:t>
            </a:r>
            <a:r>
              <a:rPr lang="vi-VN">
                <a:latin typeface="+mj-lt"/>
              </a:rPr>
              <a:t> khuôn </a:t>
            </a:r>
            <a:r>
              <a:rPr lang="vi-VN" err="1">
                <a:latin typeface="+mj-lt"/>
              </a:rPr>
              <a:t>mặt</a:t>
            </a:r>
            <a:r>
              <a:rPr lang="vi-VN">
                <a:latin typeface="+mj-lt"/>
              </a:rPr>
              <a:t>, nhưng mô </a:t>
            </a:r>
            <a:r>
              <a:rPr lang="vi-VN" err="1">
                <a:latin typeface="+mj-lt"/>
              </a:rPr>
              <a:t>hình</a:t>
            </a:r>
            <a:r>
              <a:rPr lang="vi-VN">
                <a:latin typeface="+mj-lt"/>
              </a:rPr>
              <a:t> </a:t>
            </a:r>
            <a:r>
              <a:rPr lang="vi-VN" err="1">
                <a:latin typeface="+mj-lt"/>
              </a:rPr>
              <a:t>vẫn</a:t>
            </a:r>
            <a:r>
              <a:rPr lang="vi-VN">
                <a:latin typeface="+mj-lt"/>
              </a:rPr>
              <a:t> </a:t>
            </a:r>
            <a:r>
              <a:rPr lang="vi-VN" err="1">
                <a:latin typeface="+mj-lt"/>
              </a:rPr>
              <a:t>có</a:t>
            </a:r>
            <a:r>
              <a:rPr lang="vi-VN">
                <a:latin typeface="+mj-lt"/>
              </a:rPr>
              <a:t> </a:t>
            </a:r>
            <a:r>
              <a:rPr lang="vi-VN" err="1">
                <a:latin typeface="+mj-lt"/>
              </a:rPr>
              <a:t>thể</a:t>
            </a:r>
            <a:r>
              <a:rPr lang="vi-VN">
                <a:latin typeface="+mj-lt"/>
              </a:rPr>
              <a:t> </a:t>
            </a:r>
            <a:r>
              <a:rPr lang="vi-VN" err="1">
                <a:latin typeface="+mj-lt"/>
              </a:rPr>
              <a:t>được</a:t>
            </a:r>
            <a:r>
              <a:rPr lang="vi-VN">
                <a:latin typeface="+mj-lt"/>
              </a:rPr>
              <a:t> </a:t>
            </a:r>
            <a:r>
              <a:rPr lang="vi-VN" err="1">
                <a:latin typeface="+mj-lt"/>
              </a:rPr>
              <a:t>train</a:t>
            </a:r>
            <a:r>
              <a:rPr lang="vi-VN">
                <a:latin typeface="+mj-lt"/>
              </a:rPr>
              <a:t> </a:t>
            </a:r>
            <a:r>
              <a:rPr lang="vi-VN" err="1">
                <a:latin typeface="+mj-lt"/>
              </a:rPr>
              <a:t>để</a:t>
            </a:r>
            <a:r>
              <a:rPr lang="vi-VN">
                <a:latin typeface="+mj-lt"/>
              </a:rPr>
              <a:t> </a:t>
            </a:r>
            <a:r>
              <a:rPr lang="vi-VN" err="1">
                <a:latin typeface="+mj-lt"/>
              </a:rPr>
              <a:t>nhận</a:t>
            </a:r>
            <a:r>
              <a:rPr lang="vi-VN">
                <a:latin typeface="+mj-lt"/>
              </a:rPr>
              <a:t> </a:t>
            </a:r>
            <a:r>
              <a:rPr lang="vi-VN" err="1">
                <a:latin typeface="+mj-lt"/>
              </a:rPr>
              <a:t>dạng</a:t>
            </a:r>
            <a:r>
              <a:rPr lang="vi-VN">
                <a:latin typeface="+mj-lt"/>
              </a:rPr>
              <a:t> </a:t>
            </a:r>
            <a:r>
              <a:rPr lang="vi-VN" err="1">
                <a:latin typeface="+mj-lt"/>
              </a:rPr>
              <a:t>các</a:t>
            </a:r>
            <a:r>
              <a:rPr lang="vi-VN">
                <a:latin typeface="+mj-lt"/>
              </a:rPr>
              <a:t> </a:t>
            </a:r>
            <a:r>
              <a:rPr lang="vi-VN" err="1">
                <a:latin typeface="+mj-lt"/>
              </a:rPr>
              <a:t>đối</a:t>
            </a:r>
            <a:r>
              <a:rPr lang="vi-VN">
                <a:latin typeface="+mj-lt"/>
              </a:rPr>
              <a:t> </a:t>
            </a:r>
            <a:r>
              <a:rPr lang="vi-VN" err="1">
                <a:latin typeface="+mj-lt"/>
              </a:rPr>
              <a:t>tượng</a:t>
            </a:r>
            <a:r>
              <a:rPr lang="vi-VN">
                <a:latin typeface="+mj-lt"/>
              </a:rPr>
              <a:t> </a:t>
            </a:r>
            <a:r>
              <a:rPr lang="vi-VN" err="1">
                <a:latin typeface="+mj-lt"/>
              </a:rPr>
              <a:t>khác</a:t>
            </a:r>
            <a:r>
              <a:rPr lang="vi-VN">
                <a:latin typeface="+mj-lt"/>
              </a:rPr>
              <a:t>.</a:t>
            </a:r>
          </a:p>
        </p:txBody>
      </p:sp>
      <p:sp>
        <p:nvSpPr>
          <p:cNvPr id="5" name="Title 1">
            <a:extLst>
              <a:ext uri="{FF2B5EF4-FFF2-40B4-BE49-F238E27FC236}">
                <a16:creationId xmlns:a16="http://schemas.microsoft.com/office/drawing/2014/main" id="{9EC7DF93-1070-4639-8183-CE904F995C25}"/>
              </a:ext>
            </a:extLst>
          </p:cNvPr>
          <p:cNvSpPr>
            <a:spLocks noGrp="1"/>
          </p:cNvSpPr>
          <p:nvPr>
            <p:ph type="title"/>
          </p:nvPr>
        </p:nvSpPr>
        <p:spPr>
          <a:xfrm>
            <a:off x="0" y="136525"/>
            <a:ext cx="11147323" cy="1065469"/>
          </a:xfrm>
        </p:spPr>
        <p:txBody>
          <a:bodyPr/>
          <a:lstStyle/>
          <a:p>
            <a:r>
              <a:rPr lang="en-US" b="1">
                <a:latin typeface="Times New Roman" panose="02020603050405020304" pitchFamily="18" charset="0"/>
                <a:cs typeface="Times New Roman" panose="02020603050405020304" pitchFamily="18" charset="0"/>
              </a:rPr>
              <a:t>1. License Plate Detection </a:t>
            </a:r>
            <a:r>
              <a:rPr lang="en-US" b="1" err="1">
                <a:latin typeface="Times New Roman" panose="02020603050405020304" pitchFamily="18" charset="0"/>
                <a:cs typeface="Times New Roman" panose="02020603050405020304" pitchFamily="18" charset="0"/>
              </a:rPr>
              <a:t>Haar</a:t>
            </a:r>
            <a:r>
              <a:rPr lang="en-US" b="1">
                <a:latin typeface="Times New Roman" panose="02020603050405020304" pitchFamily="18" charset="0"/>
                <a:cs typeface="Times New Roman" panose="02020603050405020304" pitchFamily="18" charset="0"/>
              </a:rPr>
              <a:t> - Cascades</a:t>
            </a:r>
            <a:endParaRPr lang="vi-VN" b="1">
              <a:latin typeface="Times New Roman" panose="02020603050405020304" pitchFamily="18" charset="0"/>
              <a:cs typeface="Times New Roman" panose="02020603050405020304" pitchFamily="18" charset="0"/>
            </a:endParaRPr>
          </a:p>
        </p:txBody>
      </p:sp>
      <p:cxnSp>
        <p:nvCxnSpPr>
          <p:cNvPr id="6" name="Google Shape;78;p16">
            <a:extLst>
              <a:ext uri="{FF2B5EF4-FFF2-40B4-BE49-F238E27FC236}">
                <a16:creationId xmlns:a16="http://schemas.microsoft.com/office/drawing/2014/main" id="{3A6E55D8-8476-47CB-8057-AFC87E01F81B}"/>
              </a:ext>
            </a:extLst>
          </p:cNvPr>
          <p:cNvCxnSpPr>
            <a:cxnSpLocks/>
          </p:cNvCxnSpPr>
          <p:nvPr/>
        </p:nvCxnSpPr>
        <p:spPr>
          <a:xfrm>
            <a:off x="0" y="1201994"/>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7A99A75A-05A6-45E4-9FB2-53A2D5C9BC2D}"/>
              </a:ext>
            </a:extLst>
          </p:cNvPr>
          <p:cNvSpPr>
            <a:spLocks noGrp="1"/>
          </p:cNvSpPr>
          <p:nvPr>
            <p:ph type="sldNum" sz="quarter" idx="12"/>
          </p:nvPr>
        </p:nvSpPr>
        <p:spPr/>
        <p:txBody>
          <a:bodyPr/>
          <a:lstStyle/>
          <a:p>
            <a:fld id="{78002E0B-D3AC-4B48-88DB-9250F645449B}" type="slidenum">
              <a:rPr lang="vi-VN" smtClean="0"/>
              <a:t>20</a:t>
            </a:fld>
            <a:endParaRPr lang="vi-VN"/>
          </a:p>
        </p:txBody>
      </p:sp>
    </p:spTree>
    <p:extLst>
      <p:ext uri="{BB962C8B-B14F-4D97-AF65-F5344CB8AC3E}">
        <p14:creationId xmlns:p14="http://schemas.microsoft.com/office/powerpoint/2010/main" val="330905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6E784-A5AC-4D24-A8B7-1424E291FD4E}"/>
              </a:ext>
            </a:extLst>
          </p:cNvPr>
          <p:cNvSpPr>
            <a:spLocks noGrp="1"/>
          </p:cNvSpPr>
          <p:nvPr>
            <p:ph idx="1"/>
          </p:nvPr>
        </p:nvSpPr>
        <p:spPr>
          <a:xfrm>
            <a:off x="838200" y="1499355"/>
            <a:ext cx="10515600" cy="4351338"/>
          </a:xfrm>
        </p:spPr>
        <p:txBody>
          <a:bodyPr>
            <a:normAutofit/>
          </a:bodyPr>
          <a:lstStyle/>
          <a:p>
            <a:pPr>
              <a:lnSpc>
                <a:spcPct val="150000"/>
              </a:lnSpc>
            </a:pPr>
            <a:r>
              <a:rPr lang="vi-VN">
                <a:latin typeface="+mj-lt"/>
              </a:rPr>
              <a:t>Đây </a:t>
            </a:r>
            <a:r>
              <a:rPr lang="vi-VN" err="1">
                <a:latin typeface="+mj-lt"/>
              </a:rPr>
              <a:t>là</a:t>
            </a:r>
            <a:r>
              <a:rPr lang="vi-VN">
                <a:latin typeface="+mj-lt"/>
              </a:rPr>
              <a:t> </a:t>
            </a:r>
            <a:r>
              <a:rPr lang="vi-VN" err="1">
                <a:latin typeface="+mj-lt"/>
              </a:rPr>
              <a:t>thuật</a:t>
            </a:r>
            <a:r>
              <a:rPr lang="vi-VN">
                <a:latin typeface="+mj-lt"/>
              </a:rPr>
              <a:t> </a:t>
            </a:r>
            <a:r>
              <a:rPr lang="vi-VN" err="1">
                <a:latin typeface="+mj-lt"/>
              </a:rPr>
              <a:t>toán</a:t>
            </a:r>
            <a:r>
              <a:rPr lang="vi-VN">
                <a:latin typeface="+mj-lt"/>
              </a:rPr>
              <a:t> </a:t>
            </a:r>
            <a:r>
              <a:rPr lang="vi-VN" err="1">
                <a:latin typeface="+mj-lt"/>
              </a:rPr>
              <a:t>máy</a:t>
            </a:r>
            <a:r>
              <a:rPr lang="vi-VN">
                <a:latin typeface="+mj-lt"/>
              </a:rPr>
              <a:t> </a:t>
            </a:r>
            <a:r>
              <a:rPr lang="vi-VN" err="1">
                <a:latin typeface="+mj-lt"/>
              </a:rPr>
              <a:t>học</a:t>
            </a:r>
            <a:r>
              <a:rPr lang="vi-VN">
                <a:latin typeface="+mj-lt"/>
              </a:rPr>
              <a:t> </a:t>
            </a:r>
            <a:r>
              <a:rPr lang="vi-VN" err="1">
                <a:latin typeface="+mj-lt"/>
              </a:rPr>
              <a:t>dựa</a:t>
            </a:r>
            <a:r>
              <a:rPr lang="vi-VN">
                <a:latin typeface="+mj-lt"/>
              </a:rPr>
              <a:t> </a:t>
            </a:r>
            <a:r>
              <a:rPr lang="vi-VN" err="1">
                <a:latin typeface="+mj-lt"/>
              </a:rPr>
              <a:t>vào</a:t>
            </a:r>
            <a:r>
              <a:rPr lang="vi-VN">
                <a:latin typeface="+mj-lt"/>
              </a:rPr>
              <a:t> </a:t>
            </a:r>
            <a:r>
              <a:rPr lang="vi-VN" err="1">
                <a:latin typeface="+mj-lt"/>
              </a:rPr>
              <a:t>việc</a:t>
            </a:r>
            <a:r>
              <a:rPr lang="vi-VN">
                <a:latin typeface="+mj-lt"/>
              </a:rPr>
              <a:t> </a:t>
            </a:r>
            <a:r>
              <a:rPr lang="vi-VN" err="1">
                <a:latin typeface="+mj-lt"/>
              </a:rPr>
              <a:t>huấn</a:t>
            </a:r>
            <a:r>
              <a:rPr lang="vi-VN">
                <a:latin typeface="+mj-lt"/>
              </a:rPr>
              <a:t> </a:t>
            </a:r>
            <a:r>
              <a:rPr lang="vi-VN" err="1">
                <a:latin typeface="+mj-lt"/>
              </a:rPr>
              <a:t>luyện</a:t>
            </a:r>
            <a:r>
              <a:rPr lang="vi-VN">
                <a:latin typeface="+mj-lt"/>
              </a:rPr>
              <a:t> trên </a:t>
            </a:r>
            <a:r>
              <a:rPr lang="vi-VN" err="1">
                <a:latin typeface="+mj-lt"/>
              </a:rPr>
              <a:t>rất</a:t>
            </a:r>
            <a:r>
              <a:rPr lang="vi-VN">
                <a:latin typeface="+mj-lt"/>
              </a:rPr>
              <a:t> </a:t>
            </a:r>
            <a:r>
              <a:rPr lang="vi-VN" err="1">
                <a:latin typeface="+mj-lt"/>
              </a:rPr>
              <a:t>nhiều</a:t>
            </a:r>
            <a:r>
              <a:rPr lang="vi-VN">
                <a:latin typeface="+mj-lt"/>
              </a:rPr>
              <a:t> </a:t>
            </a:r>
            <a:r>
              <a:rPr lang="vi-VN" err="1">
                <a:latin typeface="+mj-lt"/>
              </a:rPr>
              <a:t>ảnh</a:t>
            </a:r>
            <a:r>
              <a:rPr lang="vi-VN">
                <a:latin typeface="+mj-lt"/>
              </a:rPr>
              <a:t> </a:t>
            </a:r>
            <a:r>
              <a:rPr lang="vi-VN" err="1">
                <a:latin typeface="+mj-lt"/>
              </a:rPr>
              <a:t>chứa</a:t>
            </a:r>
            <a:r>
              <a:rPr lang="vi-VN">
                <a:latin typeface="+mj-lt"/>
              </a:rPr>
              <a:t> </a:t>
            </a:r>
            <a:r>
              <a:rPr lang="vi-VN" err="1">
                <a:latin typeface="+mj-lt"/>
              </a:rPr>
              <a:t>và</a:t>
            </a:r>
            <a:r>
              <a:rPr lang="vi-VN">
                <a:latin typeface="+mj-lt"/>
              </a:rPr>
              <a:t> không </a:t>
            </a:r>
            <a:r>
              <a:rPr lang="vi-VN" err="1">
                <a:latin typeface="+mj-lt"/>
              </a:rPr>
              <a:t>chứa</a:t>
            </a:r>
            <a:r>
              <a:rPr lang="vi-VN">
                <a:latin typeface="+mj-lt"/>
              </a:rPr>
              <a:t> </a:t>
            </a:r>
            <a:r>
              <a:rPr lang="vi-VN" err="1">
                <a:latin typeface="+mj-lt"/>
              </a:rPr>
              <a:t>đối</a:t>
            </a:r>
            <a:r>
              <a:rPr lang="vi-VN">
                <a:latin typeface="+mj-lt"/>
              </a:rPr>
              <a:t> </a:t>
            </a:r>
            <a:r>
              <a:rPr lang="vi-VN" err="1">
                <a:latin typeface="+mj-lt"/>
              </a:rPr>
              <a:t>tượng</a:t>
            </a:r>
            <a:r>
              <a:rPr lang="vi-VN">
                <a:latin typeface="+mj-lt"/>
              </a:rPr>
              <a:t> </a:t>
            </a:r>
            <a:r>
              <a:rPr lang="vi-VN" err="1">
                <a:latin typeface="+mj-lt"/>
              </a:rPr>
              <a:t>cần</a:t>
            </a:r>
            <a:r>
              <a:rPr lang="vi-VN">
                <a:latin typeface="+mj-lt"/>
              </a:rPr>
              <a:t> phân </a:t>
            </a:r>
            <a:r>
              <a:rPr lang="vi-VN" err="1">
                <a:latin typeface="+mj-lt"/>
              </a:rPr>
              <a:t>loại</a:t>
            </a:r>
            <a:r>
              <a:rPr lang="vi-VN">
                <a:latin typeface="+mj-lt"/>
              </a:rPr>
              <a:t>. </a:t>
            </a:r>
            <a:endParaRPr lang="en-US">
              <a:latin typeface="+mj-lt"/>
              <a:cs typeface="Times New Roman" panose="02020603050405020304" pitchFamily="18" charset="0"/>
            </a:endParaRPr>
          </a:p>
          <a:p>
            <a:pPr>
              <a:lnSpc>
                <a:spcPct val="150000"/>
              </a:lnSpc>
            </a:pPr>
            <a:r>
              <a:rPr lang="vi-VN" err="1">
                <a:latin typeface="+mj-lt"/>
                <a:cs typeface="Times New Roman" panose="02020603050405020304" pitchFamily="18" charset="0"/>
              </a:rPr>
              <a:t>Được</a:t>
            </a:r>
            <a:r>
              <a:rPr lang="vi-VN">
                <a:latin typeface="+mj-lt"/>
                <a:cs typeface="Times New Roman" panose="02020603050405020304" pitchFamily="18" charset="0"/>
              </a:rPr>
              <a:t> </a:t>
            </a:r>
            <a:r>
              <a:rPr lang="vi-VN" err="1">
                <a:latin typeface="+mj-lt"/>
                <a:cs typeface="Times New Roman" panose="02020603050405020304" pitchFamily="18" charset="0"/>
              </a:rPr>
              <a:t>OpenCV</a:t>
            </a:r>
            <a:r>
              <a:rPr lang="vi-VN">
                <a:latin typeface="+mj-lt"/>
                <a:cs typeface="Times New Roman" panose="02020603050405020304" pitchFamily="18" charset="0"/>
              </a:rPr>
              <a:t> </a:t>
            </a:r>
            <a:r>
              <a:rPr lang="vi-VN" err="1">
                <a:latin typeface="+mj-lt"/>
                <a:cs typeface="Times New Roman" panose="02020603050405020304" pitchFamily="18" charset="0"/>
              </a:rPr>
              <a:t>tích</a:t>
            </a:r>
            <a:r>
              <a:rPr lang="vi-VN">
                <a:latin typeface="+mj-lt"/>
                <a:cs typeface="Times New Roman" panose="02020603050405020304" pitchFamily="18" charset="0"/>
              </a:rPr>
              <a:t> </a:t>
            </a:r>
            <a:r>
              <a:rPr lang="vi-VN" err="1">
                <a:latin typeface="+mj-lt"/>
                <a:cs typeface="Times New Roman" panose="02020603050405020304" pitchFamily="18" charset="0"/>
              </a:rPr>
              <a:t>hợp</a:t>
            </a:r>
            <a:r>
              <a:rPr lang="vi-VN">
                <a:latin typeface="+mj-lt"/>
                <a:cs typeface="Times New Roman" panose="02020603050405020304" pitchFamily="18" charset="0"/>
              </a:rPr>
              <a:t> </a:t>
            </a:r>
            <a:r>
              <a:rPr lang="vi-VN" err="1">
                <a:latin typeface="+mj-lt"/>
                <a:cs typeface="Times New Roman" panose="02020603050405020304" pitchFamily="18" charset="0"/>
              </a:rPr>
              <a:t>sẵn</a:t>
            </a:r>
            <a:r>
              <a:rPr lang="en-US">
                <a:latin typeface="+mj-lt"/>
                <a:cs typeface="Times New Roman" panose="02020603050405020304" pitchFamily="18" charset="0"/>
              </a:rPr>
              <a:t>.</a:t>
            </a:r>
            <a:r>
              <a:rPr lang="vi-VN">
                <a:latin typeface="+mj-lt"/>
                <a:cs typeface="Times New Roman" panose="02020603050405020304" pitchFamily="18" charset="0"/>
                <a:hlinkClick r:id="rId2"/>
              </a:rPr>
              <a:t> https://docs.opencv.org/3.4/db/d28/tutorial_cascade_classifier.html</a:t>
            </a:r>
            <a:endParaRPr lang="en-US">
              <a:latin typeface="+mj-lt"/>
              <a:cs typeface="Times New Roman" panose="02020603050405020304" pitchFamily="18" charset="0"/>
            </a:endParaRPr>
          </a:p>
          <a:p>
            <a:pPr>
              <a:lnSpc>
                <a:spcPct val="150000"/>
              </a:lnSpc>
            </a:pPr>
            <a:r>
              <a:rPr lang="vi-VN" err="1">
                <a:latin typeface="+mj-lt"/>
                <a:cs typeface="Times New Roman" panose="02020603050405020304" pitchFamily="18" charset="0"/>
              </a:rPr>
              <a:t>Nhóm</a:t>
            </a:r>
            <a:r>
              <a:rPr lang="vi-VN">
                <a:latin typeface="+mj-lt"/>
                <a:cs typeface="Times New Roman" panose="02020603050405020304" pitchFamily="18" charset="0"/>
              </a:rPr>
              <a:t> </a:t>
            </a:r>
            <a:r>
              <a:rPr lang="vi-VN" err="1">
                <a:latin typeface="+mj-lt"/>
                <a:cs typeface="Times New Roman" panose="02020603050405020304" pitchFamily="18" charset="0"/>
              </a:rPr>
              <a:t>xài</a:t>
            </a:r>
            <a:r>
              <a:rPr lang="vi-VN">
                <a:latin typeface="+mj-lt"/>
                <a:cs typeface="Times New Roman" panose="02020603050405020304" pitchFamily="18" charset="0"/>
              </a:rPr>
              <a:t> mô </a:t>
            </a:r>
            <a:r>
              <a:rPr lang="vi-VN" err="1">
                <a:latin typeface="+mj-lt"/>
                <a:cs typeface="Times New Roman" panose="02020603050405020304" pitchFamily="18" charset="0"/>
              </a:rPr>
              <a:t>hình</a:t>
            </a:r>
            <a:r>
              <a:rPr lang="vi-VN">
                <a:latin typeface="+mj-lt"/>
                <a:cs typeface="Times New Roman" panose="02020603050405020304" pitchFamily="18" charset="0"/>
              </a:rPr>
              <a:t> </a:t>
            </a:r>
            <a:r>
              <a:rPr lang="vi-VN" err="1">
                <a:latin typeface="+mj-lt"/>
                <a:cs typeface="Times New Roman" panose="02020603050405020304" pitchFamily="18" charset="0"/>
              </a:rPr>
              <a:t>Haar-cascades</a:t>
            </a:r>
            <a:r>
              <a:rPr lang="vi-VN">
                <a:latin typeface="+mj-lt"/>
                <a:cs typeface="Times New Roman" panose="02020603050405020304" pitchFamily="18" charset="0"/>
              </a:rPr>
              <a:t> </a:t>
            </a:r>
            <a:r>
              <a:rPr lang="vi-VN" err="1">
                <a:latin typeface="+mj-lt"/>
                <a:cs typeface="Times New Roman" panose="02020603050405020304" pitchFamily="18" charset="0"/>
              </a:rPr>
              <a:t>được</a:t>
            </a:r>
            <a:r>
              <a:rPr lang="vi-VN">
                <a:latin typeface="+mj-lt"/>
                <a:cs typeface="Times New Roman" panose="02020603050405020304" pitchFamily="18" charset="0"/>
              </a:rPr>
              <a:t> </a:t>
            </a:r>
            <a:r>
              <a:rPr lang="vi-VN" err="1">
                <a:latin typeface="+mj-lt"/>
                <a:cs typeface="Times New Roman" panose="02020603050405020304" pitchFamily="18" charset="0"/>
              </a:rPr>
              <a:t>train</a:t>
            </a:r>
            <a:r>
              <a:rPr lang="vi-VN">
                <a:latin typeface="+mj-lt"/>
                <a:cs typeface="Times New Roman" panose="02020603050405020304" pitchFamily="18" charset="0"/>
              </a:rPr>
              <a:t> </a:t>
            </a:r>
            <a:r>
              <a:rPr lang="vi-VN" err="1">
                <a:latin typeface="+mj-lt"/>
                <a:cs typeface="Times New Roman" panose="02020603050405020304" pitchFamily="18" charset="0"/>
              </a:rPr>
              <a:t>sẵn</a:t>
            </a:r>
            <a:r>
              <a:rPr lang="vi-VN">
                <a:latin typeface="+mj-lt"/>
                <a:cs typeface="Times New Roman" panose="02020603050405020304" pitchFamily="18" charset="0"/>
              </a:rPr>
              <a:t> </a:t>
            </a:r>
            <a:r>
              <a:rPr lang="vi-VN" err="1">
                <a:latin typeface="+mj-lt"/>
                <a:cs typeface="Times New Roman" panose="02020603050405020304" pitchFamily="18" charset="0"/>
              </a:rPr>
              <a:t>từ</a:t>
            </a:r>
            <a:r>
              <a:rPr lang="en-US">
                <a:latin typeface="+mj-lt"/>
                <a:cs typeface="Times New Roman" panose="02020603050405020304" pitchFamily="18" charset="0"/>
              </a:rPr>
              <a:t>: </a:t>
            </a:r>
            <a:r>
              <a:rPr lang="en-US">
                <a:latin typeface="Times New Roman" panose="02020603050405020304" pitchFamily="18" charset="0"/>
                <a:cs typeface="Times New Roman" panose="02020603050405020304" pitchFamily="18" charset="0"/>
                <a:hlinkClick r:id="rId3"/>
              </a:rPr>
              <a:t>https://github.com/v-haopt12/ALPR-project</a:t>
            </a:r>
            <a:endParaRPr lang="vi-VN">
              <a:latin typeface="Times New Roman" panose="02020603050405020304" pitchFamily="18" charset="0"/>
              <a:cs typeface="Times New Roman" panose="02020603050405020304" pitchFamily="18" charset="0"/>
            </a:endParaRPr>
          </a:p>
          <a:p>
            <a:pPr>
              <a:lnSpc>
                <a:spcPct val="150000"/>
              </a:lnSpc>
            </a:pPr>
            <a:endParaRPr lang="en-US">
              <a:latin typeface="+mj-lt"/>
              <a:cs typeface="Times New Roman" panose="02020603050405020304" pitchFamily="18" charset="0"/>
            </a:endParaRPr>
          </a:p>
          <a:p>
            <a:pPr>
              <a:lnSpc>
                <a:spcPct val="150000"/>
              </a:lnSpc>
            </a:pPr>
            <a:endParaRPr lang="vi-VN">
              <a:latin typeface="+mj-lt"/>
              <a:cs typeface="Times New Roman" panose="02020603050405020304" pitchFamily="18" charset="0"/>
            </a:endParaRPr>
          </a:p>
        </p:txBody>
      </p:sp>
      <p:sp>
        <p:nvSpPr>
          <p:cNvPr id="7" name="Title 1">
            <a:extLst>
              <a:ext uri="{FF2B5EF4-FFF2-40B4-BE49-F238E27FC236}">
                <a16:creationId xmlns:a16="http://schemas.microsoft.com/office/drawing/2014/main" id="{7A425A3F-C476-447C-A683-B9F2D6F9D0E7}"/>
              </a:ext>
            </a:extLst>
          </p:cNvPr>
          <p:cNvSpPr txBox="1">
            <a:spLocks/>
          </p:cNvSpPr>
          <p:nvPr/>
        </p:nvSpPr>
        <p:spPr>
          <a:xfrm>
            <a:off x="0" y="0"/>
            <a:ext cx="11147323" cy="10654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1. License Plate Detection Haar - Cascades</a:t>
            </a:r>
            <a:endParaRPr lang="vi-VN" b="1">
              <a:latin typeface="Times New Roman" panose="02020603050405020304" pitchFamily="18" charset="0"/>
              <a:cs typeface="Times New Roman" panose="02020603050405020304" pitchFamily="18" charset="0"/>
            </a:endParaRPr>
          </a:p>
        </p:txBody>
      </p:sp>
      <p:cxnSp>
        <p:nvCxnSpPr>
          <p:cNvPr id="8" name="Google Shape;78;p16">
            <a:extLst>
              <a:ext uri="{FF2B5EF4-FFF2-40B4-BE49-F238E27FC236}">
                <a16:creationId xmlns:a16="http://schemas.microsoft.com/office/drawing/2014/main" id="{512DA76E-2FBE-4E9E-82C1-BB6C488FC742}"/>
              </a:ext>
            </a:extLst>
          </p:cNvPr>
          <p:cNvCxnSpPr>
            <a:cxnSpLocks/>
          </p:cNvCxnSpPr>
          <p:nvPr/>
        </p:nvCxnSpPr>
        <p:spPr>
          <a:xfrm>
            <a:off x="0" y="993698"/>
            <a:ext cx="12192000" cy="0"/>
          </a:xfrm>
          <a:prstGeom prst="straightConnector1">
            <a:avLst/>
          </a:prstGeom>
          <a:noFill/>
          <a:ln w="114300" cap="flat" cmpd="sng">
            <a:solidFill>
              <a:schemeClr val="dk1"/>
            </a:solidFill>
            <a:prstDash val="solid"/>
            <a:round/>
            <a:headEnd type="none" w="med" len="med"/>
            <a:tailEnd type="none" w="med" len="med"/>
          </a:ln>
        </p:spPr>
      </p:cxnSp>
      <p:sp>
        <p:nvSpPr>
          <p:cNvPr id="9" name="Slide Number Placeholder 8">
            <a:extLst>
              <a:ext uri="{FF2B5EF4-FFF2-40B4-BE49-F238E27FC236}">
                <a16:creationId xmlns:a16="http://schemas.microsoft.com/office/drawing/2014/main" id="{01003C77-6C31-4B99-9F64-0A73EFF8C380}"/>
              </a:ext>
            </a:extLst>
          </p:cNvPr>
          <p:cNvSpPr>
            <a:spLocks noGrp="1"/>
          </p:cNvSpPr>
          <p:nvPr>
            <p:ph type="sldNum" sz="quarter" idx="12"/>
          </p:nvPr>
        </p:nvSpPr>
        <p:spPr/>
        <p:txBody>
          <a:bodyPr/>
          <a:lstStyle/>
          <a:p>
            <a:fld id="{78002E0B-D3AC-4B48-88DB-9250F645449B}" type="slidenum">
              <a:rPr lang="vi-VN" smtClean="0"/>
              <a:t>21</a:t>
            </a:fld>
            <a:endParaRPr lang="vi-VN"/>
          </a:p>
        </p:txBody>
      </p:sp>
    </p:spTree>
    <p:extLst>
      <p:ext uri="{BB962C8B-B14F-4D97-AF65-F5344CB8AC3E}">
        <p14:creationId xmlns:p14="http://schemas.microsoft.com/office/powerpoint/2010/main" val="263764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19D179-6283-CB7E-19D4-2B5A6B731067}"/>
              </a:ext>
            </a:extLst>
          </p:cNvPr>
          <p:cNvSpPr txBox="1">
            <a:spLocks/>
          </p:cNvSpPr>
          <p:nvPr/>
        </p:nvSpPr>
        <p:spPr>
          <a:xfrm>
            <a:off x="0" y="103919"/>
            <a:ext cx="10515600" cy="9225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6" name="Google Shape;78;p16">
            <a:extLst>
              <a:ext uri="{FF2B5EF4-FFF2-40B4-BE49-F238E27FC236}">
                <a16:creationId xmlns:a16="http://schemas.microsoft.com/office/drawing/2014/main" id="{5E1A956A-D129-37DA-A3CA-CC94354ED2EC}"/>
              </a:ext>
            </a:extLst>
          </p:cNvPr>
          <p:cNvCxnSpPr>
            <a:cxnSpLocks/>
          </p:cNvCxnSpPr>
          <p:nvPr/>
        </p:nvCxnSpPr>
        <p:spPr>
          <a:xfrm>
            <a:off x="-32734" y="1129685"/>
            <a:ext cx="12192000" cy="0"/>
          </a:xfrm>
          <a:prstGeom prst="straightConnector1">
            <a:avLst/>
          </a:prstGeom>
          <a:noFill/>
          <a:ln w="114300" cap="flat" cmpd="sng">
            <a:solidFill>
              <a:schemeClr val="dk1"/>
            </a:solidFill>
            <a:prstDash val="solid"/>
            <a:round/>
            <a:headEnd type="none" w="med" len="med"/>
            <a:tailEnd type="none" w="med" len="med"/>
          </a:ln>
        </p:spPr>
      </p:cxnSp>
      <p:sp>
        <p:nvSpPr>
          <p:cNvPr id="7" name="Rectangle 6">
            <a:extLst>
              <a:ext uri="{FF2B5EF4-FFF2-40B4-BE49-F238E27FC236}">
                <a16:creationId xmlns:a16="http://schemas.microsoft.com/office/drawing/2014/main" id="{8A80E2D0-ADF9-DA2E-70B9-B6C22F418E0E}"/>
              </a:ext>
            </a:extLst>
          </p:cNvPr>
          <p:cNvSpPr/>
          <p:nvPr/>
        </p:nvSpPr>
        <p:spPr>
          <a:xfrm>
            <a:off x="1405054" y="1577956"/>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Vùng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endParaRPr lang="vi-VN" sz="24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9E74BE1-3D15-3B82-6E1E-FA091D97D9CF}"/>
              </a:ext>
            </a:extLst>
          </p:cNvPr>
          <p:cNvSpPr/>
          <p:nvPr/>
        </p:nvSpPr>
        <p:spPr>
          <a:xfrm>
            <a:off x="3930805" y="1577955"/>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Resize</a:t>
            </a:r>
            <a:endParaRPr lang="vi-VN" sz="240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D0BCCFA-1101-1C60-9B69-AB266A1C8478}"/>
              </a:ext>
            </a:extLst>
          </p:cNvPr>
          <p:cNvSpPr/>
          <p:nvPr/>
        </p:nvSpPr>
        <p:spPr>
          <a:xfrm>
            <a:off x="6456556" y="1577954"/>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ảnh</a:t>
            </a:r>
            <a:endParaRPr lang="vi-VN" sz="24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375E02A9-DF8F-660A-FF84-53189349FB03}"/>
              </a:ext>
            </a:extLst>
          </p:cNvPr>
          <p:cNvSpPr/>
          <p:nvPr/>
        </p:nvSpPr>
        <p:spPr>
          <a:xfrm>
            <a:off x="9002752" y="1577954"/>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err="1">
                <a:latin typeface="Times New Roman" panose="02020603050405020304" pitchFamily="18" charset="0"/>
                <a:cs typeface="Times New Roman" panose="02020603050405020304" pitchFamily="18" charset="0"/>
              </a:rPr>
              <a:t>Nhị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mịn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ảnh</a:t>
            </a:r>
            <a:endParaRPr lang="vi-VN" sz="240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DE52C44A-DC2B-C282-8CE1-1979A767FAD1}"/>
              </a:ext>
            </a:extLst>
          </p:cNvPr>
          <p:cNvSpPr/>
          <p:nvPr/>
        </p:nvSpPr>
        <p:spPr>
          <a:xfrm>
            <a:off x="9002752" y="4019677"/>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Tìm cạnh bằng CANNY</a:t>
            </a:r>
            <a:endParaRPr lang="vi-VN" sz="240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EE134A2-1969-30DC-25EF-807C3467A62A}"/>
              </a:ext>
            </a:extLst>
          </p:cNvPr>
          <p:cNvSpPr/>
          <p:nvPr/>
        </p:nvSpPr>
        <p:spPr>
          <a:xfrm>
            <a:off x="6459452" y="4019677"/>
            <a:ext cx="1851924"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Tìm đường bao </a:t>
            </a:r>
            <a:endParaRPr lang="vi-VN" sz="24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8EE9034-3373-8CA9-7108-4ECBC1018917}"/>
              </a:ext>
            </a:extLst>
          </p:cNvPr>
          <p:cNvSpPr/>
          <p:nvPr/>
        </p:nvSpPr>
        <p:spPr>
          <a:xfrm>
            <a:off x="3899209" y="4019677"/>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Lọc ra các đường bao có thể bao quanh kí tự</a:t>
            </a:r>
            <a:endParaRPr lang="vi-VN" sz="24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C48995DD-5867-969A-7495-D391EAEC64A6}"/>
              </a:ext>
            </a:extLst>
          </p:cNvPr>
          <p:cNvSpPr/>
          <p:nvPr/>
        </p:nvSpPr>
        <p:spPr>
          <a:xfrm>
            <a:off x="1440366" y="4019677"/>
            <a:ext cx="1884556" cy="153886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Nhận dạng kí tự</a:t>
            </a:r>
            <a:endParaRPr lang="vi-VN" sz="240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644B7C01-3639-9F01-6E26-1C7CCC55F08D}"/>
              </a:ext>
            </a:extLst>
          </p:cNvPr>
          <p:cNvCxnSpPr>
            <a:cxnSpLocks/>
            <a:stCxn id="7" idx="3"/>
            <a:endCxn id="8" idx="1"/>
          </p:cNvCxnSpPr>
          <p:nvPr/>
        </p:nvCxnSpPr>
        <p:spPr>
          <a:xfrm flipV="1">
            <a:off x="3289610" y="2347390"/>
            <a:ext cx="641195" cy="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66628761-0ABE-B4C1-DD97-C4A8B6BBE159}"/>
              </a:ext>
            </a:extLst>
          </p:cNvPr>
          <p:cNvCxnSpPr>
            <a:cxnSpLocks/>
            <a:stCxn id="8" idx="3"/>
            <a:endCxn id="9" idx="1"/>
          </p:cNvCxnSpPr>
          <p:nvPr/>
        </p:nvCxnSpPr>
        <p:spPr>
          <a:xfrm flipV="1">
            <a:off x="5815361" y="2347389"/>
            <a:ext cx="641195" cy="1"/>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2BFD7D3E-65F1-F6F9-9BDF-FF39EAE896BC}"/>
              </a:ext>
            </a:extLst>
          </p:cNvPr>
          <p:cNvCxnSpPr>
            <a:cxnSpLocks/>
            <a:stCxn id="9" idx="3"/>
            <a:endCxn id="10" idx="1"/>
          </p:cNvCxnSpPr>
          <p:nvPr/>
        </p:nvCxnSpPr>
        <p:spPr>
          <a:xfrm>
            <a:off x="8341112" y="2347389"/>
            <a:ext cx="661640"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3BD2970F-5E8C-CD5D-247F-224497480B65}"/>
              </a:ext>
            </a:extLst>
          </p:cNvPr>
          <p:cNvCxnSpPr>
            <a:cxnSpLocks/>
            <a:stCxn id="10" idx="2"/>
            <a:endCxn id="11" idx="0"/>
          </p:cNvCxnSpPr>
          <p:nvPr/>
        </p:nvCxnSpPr>
        <p:spPr>
          <a:xfrm>
            <a:off x="9945030" y="3116823"/>
            <a:ext cx="0" cy="90285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8EF9D225-F8DA-029F-75EB-4A0ADFB07D5E}"/>
              </a:ext>
            </a:extLst>
          </p:cNvPr>
          <p:cNvCxnSpPr>
            <a:cxnSpLocks/>
            <a:stCxn id="11" idx="1"/>
            <a:endCxn id="12" idx="3"/>
          </p:cNvCxnSpPr>
          <p:nvPr/>
        </p:nvCxnSpPr>
        <p:spPr>
          <a:xfrm flipH="1">
            <a:off x="8311376" y="4789112"/>
            <a:ext cx="6913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FD89A50E-E419-F592-F6F4-3B36D2FA2BA4}"/>
              </a:ext>
            </a:extLst>
          </p:cNvPr>
          <p:cNvCxnSpPr>
            <a:cxnSpLocks/>
            <a:stCxn id="12" idx="1"/>
            <a:endCxn id="14" idx="3"/>
          </p:cNvCxnSpPr>
          <p:nvPr/>
        </p:nvCxnSpPr>
        <p:spPr>
          <a:xfrm flipH="1">
            <a:off x="5783765" y="4789112"/>
            <a:ext cx="675687"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DD55C888-4A5E-6C16-D3D3-76B9238EBD0A}"/>
              </a:ext>
            </a:extLst>
          </p:cNvPr>
          <p:cNvCxnSpPr>
            <a:cxnSpLocks/>
            <a:stCxn id="14" idx="1"/>
            <a:endCxn id="16" idx="3"/>
          </p:cNvCxnSpPr>
          <p:nvPr/>
        </p:nvCxnSpPr>
        <p:spPr>
          <a:xfrm flipH="1">
            <a:off x="3324922" y="4789112"/>
            <a:ext cx="574287"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 name="Slide Number Placeholder 1">
            <a:extLst>
              <a:ext uri="{FF2B5EF4-FFF2-40B4-BE49-F238E27FC236}">
                <a16:creationId xmlns:a16="http://schemas.microsoft.com/office/drawing/2014/main" id="{320766EA-D431-4E74-9A48-E59E63B39BE6}"/>
              </a:ext>
            </a:extLst>
          </p:cNvPr>
          <p:cNvSpPr>
            <a:spLocks noGrp="1"/>
          </p:cNvSpPr>
          <p:nvPr>
            <p:ph type="sldNum" sz="quarter" idx="12"/>
          </p:nvPr>
        </p:nvSpPr>
        <p:spPr/>
        <p:txBody>
          <a:bodyPr/>
          <a:lstStyle/>
          <a:p>
            <a:fld id="{78002E0B-D3AC-4B48-88DB-9250F645449B}" type="slidenum">
              <a:rPr lang="vi-VN" smtClean="0"/>
              <a:t>22</a:t>
            </a:fld>
            <a:endParaRPr lang="vi-VN"/>
          </a:p>
        </p:txBody>
      </p:sp>
    </p:spTree>
    <p:extLst>
      <p:ext uri="{BB962C8B-B14F-4D97-AF65-F5344CB8AC3E}">
        <p14:creationId xmlns:p14="http://schemas.microsoft.com/office/powerpoint/2010/main" val="3766035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5940"/>
            <a:ext cx="10515600" cy="922527"/>
          </a:xfrm>
        </p:spPr>
        <p:txBody>
          <a:body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938467"/>
            <a:ext cx="12192000" cy="0"/>
          </a:xfrm>
          <a:prstGeom prst="straightConnector1">
            <a:avLst/>
          </a:prstGeom>
          <a:noFill/>
          <a:ln w="114300" cap="flat" cmpd="sng">
            <a:solidFill>
              <a:schemeClr val="dk1"/>
            </a:solidFill>
            <a:prstDash val="solid"/>
            <a:round/>
            <a:headEnd type="none" w="med" len="med"/>
            <a:tailEnd type="none" w="med" len="med"/>
          </a:ln>
        </p:spPr>
      </p:cxnSp>
      <p:pic>
        <p:nvPicPr>
          <p:cNvPr id="11" name="Picture 10">
            <a:extLst>
              <a:ext uri="{FF2B5EF4-FFF2-40B4-BE49-F238E27FC236}">
                <a16:creationId xmlns:a16="http://schemas.microsoft.com/office/drawing/2014/main" id="{3ACB1609-4E3D-1A53-6204-FCA9BA19F4AE}"/>
              </a:ext>
            </a:extLst>
          </p:cNvPr>
          <p:cNvPicPr>
            <a:picLocks noChangeAspect="1"/>
          </p:cNvPicPr>
          <p:nvPr/>
        </p:nvPicPr>
        <p:blipFill>
          <a:blip r:embed="rId3"/>
          <a:stretch>
            <a:fillRect/>
          </a:stretch>
        </p:blipFill>
        <p:spPr>
          <a:xfrm>
            <a:off x="7408081" y="2241049"/>
            <a:ext cx="3437662" cy="3019750"/>
          </a:xfrm>
          <a:prstGeom prst="rect">
            <a:avLst/>
          </a:prstGeom>
        </p:spPr>
      </p:pic>
      <p:sp>
        <p:nvSpPr>
          <p:cNvPr id="2" name="TextBox 1">
            <a:extLst>
              <a:ext uri="{FF2B5EF4-FFF2-40B4-BE49-F238E27FC236}">
                <a16:creationId xmlns:a16="http://schemas.microsoft.com/office/drawing/2014/main" id="{536B8B28-8D67-28A9-9BD5-26FD88679599}"/>
              </a:ext>
            </a:extLst>
          </p:cNvPr>
          <p:cNvSpPr txBox="1"/>
          <p:nvPr/>
        </p:nvSpPr>
        <p:spPr>
          <a:xfrm>
            <a:off x="4867022" y="1371467"/>
            <a:ext cx="1138453" cy="523220"/>
          </a:xfrm>
          <a:prstGeom prst="rect">
            <a:avLst/>
          </a:prstGeom>
          <a:noFill/>
        </p:spPr>
        <p:txBody>
          <a:bodyPr wrap="none" rtlCol="0">
            <a:spAutoFit/>
          </a:bodyPr>
          <a:lstStyle/>
          <a:p>
            <a:r>
              <a:rPr lang="en-US" sz="2800">
                <a:latin typeface="Times New Roman" panose="02020603050405020304" pitchFamily="18" charset="0"/>
                <a:cs typeface="Times New Roman" panose="02020603050405020304" pitchFamily="18" charset="0"/>
              </a:rPr>
              <a:t>Resize</a:t>
            </a:r>
            <a:endParaRPr lang="vi-VN" sz="2800">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070D1766-FAFA-E3B9-0890-05FCC5369417}"/>
              </a:ext>
            </a:extLst>
          </p:cNvPr>
          <p:cNvSpPr/>
          <p:nvPr/>
        </p:nvSpPr>
        <p:spPr>
          <a:xfrm>
            <a:off x="5257800" y="3233731"/>
            <a:ext cx="1133861" cy="8336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Slide Number Placeholder 7">
            <a:extLst>
              <a:ext uri="{FF2B5EF4-FFF2-40B4-BE49-F238E27FC236}">
                <a16:creationId xmlns:a16="http://schemas.microsoft.com/office/drawing/2014/main" id="{D563314F-2AE3-4375-AB31-B5BF367C0AA7}"/>
              </a:ext>
            </a:extLst>
          </p:cNvPr>
          <p:cNvSpPr>
            <a:spLocks noGrp="1"/>
          </p:cNvSpPr>
          <p:nvPr>
            <p:ph type="sldNum" sz="quarter" idx="12"/>
          </p:nvPr>
        </p:nvSpPr>
        <p:spPr/>
        <p:txBody>
          <a:bodyPr/>
          <a:lstStyle/>
          <a:p>
            <a:fld id="{78002E0B-D3AC-4B48-88DB-9250F645449B}" type="slidenum">
              <a:rPr lang="vi-VN" smtClean="0"/>
              <a:t>23</a:t>
            </a:fld>
            <a:endParaRPr lang="vi-VN"/>
          </a:p>
        </p:txBody>
      </p:sp>
      <p:pic>
        <p:nvPicPr>
          <p:cNvPr id="9" name="Picture 8">
            <a:extLst>
              <a:ext uri="{FF2B5EF4-FFF2-40B4-BE49-F238E27FC236}">
                <a16:creationId xmlns:a16="http://schemas.microsoft.com/office/drawing/2014/main" id="{8BF00F4A-D0E6-51F5-63AD-70E0D58292DD}"/>
              </a:ext>
            </a:extLst>
          </p:cNvPr>
          <p:cNvPicPr>
            <a:picLocks noChangeAspect="1"/>
          </p:cNvPicPr>
          <p:nvPr/>
        </p:nvPicPr>
        <p:blipFill>
          <a:blip r:embed="rId3"/>
          <a:stretch>
            <a:fillRect/>
          </a:stretch>
        </p:blipFill>
        <p:spPr>
          <a:xfrm>
            <a:off x="2021161" y="2672864"/>
            <a:ext cx="2465649" cy="2165904"/>
          </a:xfrm>
          <a:prstGeom prst="rect">
            <a:avLst/>
          </a:prstGeom>
        </p:spPr>
      </p:pic>
    </p:spTree>
    <p:extLst>
      <p:ext uri="{BB962C8B-B14F-4D97-AF65-F5344CB8AC3E}">
        <p14:creationId xmlns:p14="http://schemas.microsoft.com/office/powerpoint/2010/main" val="301482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anim calcmode="lin" valueType="num">
                                      <p:cBhvr>
                                        <p:cTn id="8" dur="700" fill="hold"/>
                                        <p:tgtEl>
                                          <p:spTgt spid="6"/>
                                        </p:tgtEl>
                                        <p:attrNameLst>
                                          <p:attrName>ppt_x</p:attrName>
                                        </p:attrNameLst>
                                      </p:cBhvr>
                                      <p:tavLst>
                                        <p:tav tm="0">
                                          <p:val>
                                            <p:strVal val="#ppt_x"/>
                                          </p:val>
                                        </p:tav>
                                        <p:tav tm="100000">
                                          <p:val>
                                            <p:strVal val="#ppt_x"/>
                                          </p:val>
                                        </p:tav>
                                      </p:tavLst>
                                    </p:anim>
                                    <p:anim calcmode="lin" valueType="num">
                                      <p:cBhvr>
                                        <p:cTn id="9" dur="700" fill="hold"/>
                                        <p:tgtEl>
                                          <p:spTgt spid="6"/>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255FF9A-FE7E-D162-7A18-D48E9B72CD1E}"/>
              </a:ext>
            </a:extLst>
          </p:cNvPr>
          <p:cNvPicPr>
            <a:picLocks noChangeAspect="1"/>
          </p:cNvPicPr>
          <p:nvPr/>
        </p:nvPicPr>
        <p:blipFill>
          <a:blip r:embed="rId3"/>
          <a:stretch>
            <a:fillRect/>
          </a:stretch>
        </p:blipFill>
        <p:spPr>
          <a:xfrm>
            <a:off x="7402842" y="2144786"/>
            <a:ext cx="3268643" cy="2871279"/>
          </a:xfrm>
          <a:prstGeom prst="rect">
            <a:avLst/>
          </a:prstGeom>
        </p:spPr>
      </p:pic>
      <p:sp>
        <p:nvSpPr>
          <p:cNvPr id="2" name="TextBox 1">
            <a:extLst>
              <a:ext uri="{FF2B5EF4-FFF2-40B4-BE49-F238E27FC236}">
                <a16:creationId xmlns:a16="http://schemas.microsoft.com/office/drawing/2014/main" id="{05540EAD-B5FC-04FB-F408-75A1C930CB45}"/>
              </a:ext>
            </a:extLst>
          </p:cNvPr>
          <p:cNvSpPr txBox="1"/>
          <p:nvPr/>
        </p:nvSpPr>
        <p:spPr>
          <a:xfrm>
            <a:off x="2598889" y="1325582"/>
            <a:ext cx="6994222" cy="523220"/>
          </a:xfrm>
          <a:prstGeom prst="rect">
            <a:avLst/>
          </a:prstGeom>
          <a:noFill/>
        </p:spPr>
        <p:txBody>
          <a:bodyPr wrap="none" rtlCol="0">
            <a:spAutoFit/>
          </a:bodyPr>
          <a:lstStyle/>
          <a:p>
            <a:r>
              <a:rPr lang="en-US" sz="2800" err="1">
                <a:latin typeface="Times New Roman" panose="02020603050405020304" pitchFamily="18" charset="0"/>
                <a:cs typeface="Times New Roman" panose="02020603050405020304" pitchFamily="18" charset="0"/>
              </a:rPr>
              <a:t>Dùng</a:t>
            </a: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K-Means</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phân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đoạn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thành</a:t>
            </a:r>
            <a:r>
              <a:rPr lang="en-US" sz="2800">
                <a:latin typeface="Times New Roman" panose="02020603050405020304" pitchFamily="18" charset="0"/>
                <a:cs typeface="Times New Roman" panose="02020603050405020304" pitchFamily="18" charset="0"/>
              </a:rPr>
              <a:t> 3 </a:t>
            </a:r>
            <a:r>
              <a:rPr lang="en-US" sz="2800" err="1">
                <a:latin typeface="Times New Roman" panose="02020603050405020304" pitchFamily="18" charset="0"/>
                <a:cs typeface="Times New Roman" panose="02020603050405020304" pitchFamily="18" charset="0"/>
              </a:rPr>
              <a:t>màu</a:t>
            </a:r>
            <a:endParaRPr lang="vi-VN" sz="280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D7CD5D6-6E96-3A55-43AB-AA11E1E33806}"/>
              </a:ext>
            </a:extLst>
          </p:cNvPr>
          <p:cNvPicPr>
            <a:picLocks noChangeAspect="1"/>
          </p:cNvPicPr>
          <p:nvPr/>
        </p:nvPicPr>
        <p:blipFill>
          <a:blip r:embed="rId4"/>
          <a:stretch>
            <a:fillRect/>
          </a:stretch>
        </p:blipFill>
        <p:spPr>
          <a:xfrm>
            <a:off x="1319793" y="2144787"/>
            <a:ext cx="3268644" cy="2871280"/>
          </a:xfrm>
          <a:prstGeom prst="rect">
            <a:avLst/>
          </a:prstGeom>
        </p:spPr>
      </p:pic>
      <p:sp>
        <p:nvSpPr>
          <p:cNvPr id="6" name="Arrow: Right 5">
            <a:extLst>
              <a:ext uri="{FF2B5EF4-FFF2-40B4-BE49-F238E27FC236}">
                <a16:creationId xmlns:a16="http://schemas.microsoft.com/office/drawing/2014/main" id="{FEE62A9A-70C1-FAD1-97D4-7AA02944EB15}"/>
              </a:ext>
            </a:extLst>
          </p:cNvPr>
          <p:cNvSpPr/>
          <p:nvPr/>
        </p:nvSpPr>
        <p:spPr>
          <a:xfrm>
            <a:off x="5500084" y="3228426"/>
            <a:ext cx="991110" cy="7039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Slide Number Placeholder 4">
            <a:extLst>
              <a:ext uri="{FF2B5EF4-FFF2-40B4-BE49-F238E27FC236}">
                <a16:creationId xmlns:a16="http://schemas.microsoft.com/office/drawing/2014/main" id="{52942638-019A-4CE5-9870-DBDAB36BEB12}"/>
              </a:ext>
            </a:extLst>
          </p:cNvPr>
          <p:cNvSpPr>
            <a:spLocks noGrp="1"/>
          </p:cNvSpPr>
          <p:nvPr>
            <p:ph type="sldNum" sz="quarter" idx="12"/>
          </p:nvPr>
        </p:nvSpPr>
        <p:spPr/>
        <p:txBody>
          <a:bodyPr/>
          <a:lstStyle/>
          <a:p>
            <a:fld id="{78002E0B-D3AC-4B48-88DB-9250F645449B}" type="slidenum">
              <a:rPr lang="vi-VN" smtClean="0"/>
              <a:t>24</a:t>
            </a:fld>
            <a:endParaRPr lang="vi-VN"/>
          </a:p>
        </p:txBody>
      </p:sp>
    </p:spTree>
    <p:extLst>
      <p:ext uri="{BB962C8B-B14F-4D97-AF65-F5344CB8AC3E}">
        <p14:creationId xmlns:p14="http://schemas.microsoft.com/office/powerpoint/2010/main" val="2176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600"/>
                                        <p:tgtEl>
                                          <p:spTgt spid="3"/>
                                        </p:tgtEl>
                                      </p:cBhvr>
                                    </p:animEffect>
                                    <p:anim calcmode="lin" valueType="num">
                                      <p:cBhvr>
                                        <p:cTn id="18" dur="600" fill="hold"/>
                                        <p:tgtEl>
                                          <p:spTgt spid="3"/>
                                        </p:tgtEl>
                                        <p:attrNameLst>
                                          <p:attrName>ppt_x</p:attrName>
                                        </p:attrNameLst>
                                      </p:cBhvr>
                                      <p:tavLst>
                                        <p:tav tm="0">
                                          <p:val>
                                            <p:strVal val="#ppt_x"/>
                                          </p:val>
                                        </p:tav>
                                        <p:tav tm="100000">
                                          <p:val>
                                            <p:strVal val="#ppt_x"/>
                                          </p:val>
                                        </p:tav>
                                      </p:tavLst>
                                    </p:anim>
                                    <p:anim calcmode="lin" valueType="num">
                                      <p:cBhvr>
                                        <p:cTn id="19" dur="6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07028"/>
            <a:ext cx="10515600" cy="922527"/>
          </a:xfrm>
        </p:spPr>
        <p:txBody>
          <a:body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1148859"/>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5540EAD-B5FC-04FB-F408-75A1C930CB45}"/>
              </a:ext>
            </a:extLst>
          </p:cNvPr>
          <p:cNvSpPr txBox="1"/>
          <p:nvPr/>
        </p:nvSpPr>
        <p:spPr>
          <a:xfrm>
            <a:off x="1564952" y="1763991"/>
            <a:ext cx="9062096" cy="523220"/>
          </a:xfrm>
          <a:prstGeom prst="rect">
            <a:avLst/>
          </a:prstGeom>
          <a:noFill/>
        </p:spPr>
        <p:txBody>
          <a:bodyPr wrap="square" rtlCol="0">
            <a:spAutoFit/>
          </a:bodyPr>
          <a:lstStyle/>
          <a:p>
            <a:r>
              <a:rPr lang="en-US" sz="2800" err="1">
                <a:latin typeface="Times New Roman" panose="02020603050405020304" pitchFamily="18" charset="0"/>
                <a:cs typeface="Times New Roman" panose="02020603050405020304" pitchFamily="18" charset="0"/>
              </a:rPr>
              <a:t>Nhị</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phân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hóa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mịn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dùng</a:t>
            </a: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CANNY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tìm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cạnh</a:t>
            </a:r>
            <a:endParaRPr lang="vi-VN" sz="28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6964FA-F7A0-101A-3B01-8E22392817F4}"/>
              </a:ext>
            </a:extLst>
          </p:cNvPr>
          <p:cNvPicPr>
            <a:picLocks noChangeAspect="1"/>
          </p:cNvPicPr>
          <p:nvPr/>
        </p:nvPicPr>
        <p:blipFill>
          <a:blip r:embed="rId2"/>
          <a:stretch>
            <a:fillRect/>
          </a:stretch>
        </p:blipFill>
        <p:spPr>
          <a:xfrm>
            <a:off x="7288650" y="2601191"/>
            <a:ext cx="3483135" cy="3179569"/>
          </a:xfrm>
          <a:prstGeom prst="rect">
            <a:avLst/>
          </a:prstGeom>
        </p:spPr>
      </p:pic>
      <p:pic>
        <p:nvPicPr>
          <p:cNvPr id="8" name="Picture 7">
            <a:extLst>
              <a:ext uri="{FF2B5EF4-FFF2-40B4-BE49-F238E27FC236}">
                <a16:creationId xmlns:a16="http://schemas.microsoft.com/office/drawing/2014/main" id="{87D327AC-0E9A-A082-72D6-26C150A394D0}"/>
              </a:ext>
            </a:extLst>
          </p:cNvPr>
          <p:cNvPicPr>
            <a:picLocks noChangeAspect="1"/>
          </p:cNvPicPr>
          <p:nvPr/>
        </p:nvPicPr>
        <p:blipFill>
          <a:blip r:embed="rId3"/>
          <a:stretch>
            <a:fillRect/>
          </a:stretch>
        </p:blipFill>
        <p:spPr>
          <a:xfrm>
            <a:off x="1042837" y="2601191"/>
            <a:ext cx="3619598" cy="3179568"/>
          </a:xfrm>
          <a:prstGeom prst="rect">
            <a:avLst/>
          </a:prstGeom>
        </p:spPr>
      </p:pic>
      <p:sp>
        <p:nvSpPr>
          <p:cNvPr id="4" name="Arrow: Right 3">
            <a:extLst>
              <a:ext uri="{FF2B5EF4-FFF2-40B4-BE49-F238E27FC236}">
                <a16:creationId xmlns:a16="http://schemas.microsoft.com/office/drawing/2014/main" id="{D1869500-01FE-0D35-978D-4D5AB89E4ED4}"/>
              </a:ext>
            </a:extLst>
          </p:cNvPr>
          <p:cNvSpPr/>
          <p:nvPr/>
        </p:nvSpPr>
        <p:spPr>
          <a:xfrm>
            <a:off x="5474738" y="3878664"/>
            <a:ext cx="1001608" cy="78377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Slide Number Placeholder 5">
            <a:extLst>
              <a:ext uri="{FF2B5EF4-FFF2-40B4-BE49-F238E27FC236}">
                <a16:creationId xmlns:a16="http://schemas.microsoft.com/office/drawing/2014/main" id="{7E9800E8-73F8-4042-A24F-EF716DE9EFB4}"/>
              </a:ext>
            </a:extLst>
          </p:cNvPr>
          <p:cNvSpPr>
            <a:spLocks noGrp="1"/>
          </p:cNvSpPr>
          <p:nvPr>
            <p:ph type="sldNum" sz="quarter" idx="12"/>
          </p:nvPr>
        </p:nvSpPr>
        <p:spPr/>
        <p:txBody>
          <a:bodyPr/>
          <a:lstStyle/>
          <a:p>
            <a:fld id="{78002E0B-D3AC-4B48-88DB-9250F645449B}" type="slidenum">
              <a:rPr lang="vi-VN" smtClean="0"/>
              <a:t>25</a:t>
            </a:fld>
            <a:endParaRPr lang="vi-VN"/>
          </a:p>
        </p:txBody>
      </p:sp>
    </p:spTree>
    <p:extLst>
      <p:ext uri="{BB962C8B-B14F-4D97-AF65-F5344CB8AC3E}">
        <p14:creationId xmlns:p14="http://schemas.microsoft.com/office/powerpoint/2010/main" val="355959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600"/>
                                        <p:tgtEl>
                                          <p:spTgt spid="4"/>
                                        </p:tgtEl>
                                      </p:cBhvr>
                                    </p:animEffect>
                                  </p:childTnLst>
                                </p:cTn>
                              </p:par>
                              <p:par>
                                <p:cTn id="14" presetID="21"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6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7652"/>
            <a:ext cx="10515600" cy="922527"/>
          </a:xfrm>
        </p:spPr>
        <p:txBody>
          <a:bodyPr/>
          <a:lstStyle/>
          <a:p>
            <a:r>
              <a:rPr lang="en-US">
                <a:latin typeface="Times New Roman" panose="02020603050405020304" pitchFamily="18" charset="0"/>
                <a:cs typeface="Times New Roman" panose="02020603050405020304" pitchFamily="18" charset="0"/>
              </a:rPr>
              <a:t>2. Character Recognition</a:t>
            </a:r>
            <a:endParaRPr lang="vi-VN">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5540EAD-B5FC-04FB-F408-75A1C930CB45}"/>
              </a:ext>
            </a:extLst>
          </p:cNvPr>
          <p:cNvSpPr txBox="1"/>
          <p:nvPr/>
        </p:nvSpPr>
        <p:spPr>
          <a:xfrm>
            <a:off x="2527683" y="1441067"/>
            <a:ext cx="7136634" cy="523220"/>
          </a:xfrm>
          <a:prstGeom prst="rect">
            <a:avLst/>
          </a:prstGeom>
          <a:noFill/>
        </p:spPr>
        <p:txBody>
          <a:bodyPr wrap="none" rtlCol="0">
            <a:spAutoFit/>
          </a:bodyPr>
          <a:lstStyle/>
          <a:p>
            <a:r>
              <a:rPr lang="en-US" sz="2800" err="1">
                <a:latin typeface="Times New Roman" panose="02020603050405020304" pitchFamily="18" charset="0"/>
                <a:cs typeface="Times New Roman" panose="02020603050405020304" pitchFamily="18" charset="0"/>
              </a:rPr>
              <a:t>Tìm</a:t>
            </a:r>
            <a:r>
              <a:rPr lang="en-US" sz="2800">
                <a:latin typeface="Times New Roman" panose="02020603050405020304" pitchFamily="18" charset="0"/>
                <a:cs typeface="Times New Roman" panose="02020603050405020304" pitchFamily="18" charset="0"/>
              </a:rPr>
              <a:t> contour, </a:t>
            </a:r>
            <a:r>
              <a:rPr lang="en-US" sz="2800" err="1">
                <a:latin typeface="Times New Roman" panose="02020603050405020304" pitchFamily="18" charset="0"/>
                <a:cs typeface="Times New Roman" panose="02020603050405020304" pitchFamily="18" charset="0"/>
              </a:rPr>
              <a:t>sau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giữ</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lại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contour </a:t>
            </a:r>
            <a:r>
              <a:rPr lang="en-US" sz="2800" err="1">
                <a:latin typeface="Times New Roman" panose="02020603050405020304" pitchFamily="18" charset="0"/>
                <a:cs typeface="Times New Roman" panose="02020603050405020304" pitchFamily="18" charset="0"/>
              </a:rPr>
              <a:t>phù</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hợp</a:t>
            </a:r>
            <a:endParaRPr lang="vi-VN" sz="28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DE8541B-4CF9-A0CF-3E86-570A2D0450FE}"/>
              </a:ext>
            </a:extLst>
          </p:cNvPr>
          <p:cNvPicPr>
            <a:picLocks noChangeAspect="1"/>
          </p:cNvPicPr>
          <p:nvPr/>
        </p:nvPicPr>
        <p:blipFill>
          <a:blip r:embed="rId3"/>
          <a:stretch>
            <a:fillRect/>
          </a:stretch>
        </p:blipFill>
        <p:spPr>
          <a:xfrm>
            <a:off x="4188052" y="2311898"/>
            <a:ext cx="3815896" cy="3352003"/>
          </a:xfrm>
          <a:prstGeom prst="rect">
            <a:avLst/>
          </a:prstGeom>
        </p:spPr>
      </p:pic>
      <p:sp>
        <p:nvSpPr>
          <p:cNvPr id="4" name="Slide Number Placeholder 3">
            <a:extLst>
              <a:ext uri="{FF2B5EF4-FFF2-40B4-BE49-F238E27FC236}">
                <a16:creationId xmlns:a16="http://schemas.microsoft.com/office/drawing/2014/main" id="{5AF30ED0-22B3-4519-9007-7749F6FF6AA8}"/>
              </a:ext>
            </a:extLst>
          </p:cNvPr>
          <p:cNvSpPr>
            <a:spLocks noGrp="1"/>
          </p:cNvSpPr>
          <p:nvPr>
            <p:ph type="sldNum" sz="quarter" idx="12"/>
          </p:nvPr>
        </p:nvSpPr>
        <p:spPr/>
        <p:txBody>
          <a:bodyPr/>
          <a:lstStyle/>
          <a:p>
            <a:fld id="{78002E0B-D3AC-4B48-88DB-9250F645449B}" type="slidenum">
              <a:rPr lang="vi-VN" smtClean="0"/>
              <a:t>26</a:t>
            </a:fld>
            <a:endParaRPr lang="vi-VN"/>
          </a:p>
        </p:txBody>
      </p:sp>
    </p:spTree>
    <p:extLst>
      <p:ext uri="{BB962C8B-B14F-4D97-AF65-F5344CB8AC3E}">
        <p14:creationId xmlns:p14="http://schemas.microsoft.com/office/powerpoint/2010/main" val="741212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6E1E747-2822-C931-358F-06B706127F1A}"/>
              </a:ext>
            </a:extLst>
          </p:cNvPr>
          <p:cNvPicPr>
            <a:picLocks noChangeAspect="1"/>
          </p:cNvPicPr>
          <p:nvPr/>
        </p:nvPicPr>
        <p:blipFill>
          <a:blip r:embed="rId3"/>
          <a:stretch>
            <a:fillRect/>
          </a:stretch>
        </p:blipFill>
        <p:spPr>
          <a:xfrm>
            <a:off x="1266825" y="2336970"/>
            <a:ext cx="1689396" cy="1389306"/>
          </a:xfrm>
          <a:prstGeom prst="rect">
            <a:avLst/>
          </a:prstGeom>
        </p:spPr>
      </p:pic>
      <p:pic>
        <p:nvPicPr>
          <p:cNvPr id="7" name="Picture 6">
            <a:extLst>
              <a:ext uri="{FF2B5EF4-FFF2-40B4-BE49-F238E27FC236}">
                <a16:creationId xmlns:a16="http://schemas.microsoft.com/office/drawing/2014/main" id="{8E4E442D-203C-5CFE-60F0-A7859B34A029}"/>
              </a:ext>
            </a:extLst>
          </p:cNvPr>
          <p:cNvPicPr>
            <a:picLocks noChangeAspect="1"/>
          </p:cNvPicPr>
          <p:nvPr/>
        </p:nvPicPr>
        <p:blipFill>
          <a:blip r:embed="rId4"/>
          <a:stretch>
            <a:fillRect/>
          </a:stretch>
        </p:blipFill>
        <p:spPr>
          <a:xfrm>
            <a:off x="3551884" y="2350286"/>
            <a:ext cx="1689396" cy="1389306"/>
          </a:xfrm>
          <a:prstGeom prst="rect">
            <a:avLst/>
          </a:prstGeom>
        </p:spPr>
      </p:pic>
      <p:pic>
        <p:nvPicPr>
          <p:cNvPr id="9" name="Picture 8">
            <a:extLst>
              <a:ext uri="{FF2B5EF4-FFF2-40B4-BE49-F238E27FC236}">
                <a16:creationId xmlns:a16="http://schemas.microsoft.com/office/drawing/2014/main" id="{891C4A13-50B4-C2FA-2C80-2A64A8226097}"/>
              </a:ext>
            </a:extLst>
          </p:cNvPr>
          <p:cNvPicPr>
            <a:picLocks noChangeAspect="1"/>
          </p:cNvPicPr>
          <p:nvPr/>
        </p:nvPicPr>
        <p:blipFill>
          <a:blip r:embed="rId5"/>
          <a:stretch>
            <a:fillRect/>
          </a:stretch>
        </p:blipFill>
        <p:spPr>
          <a:xfrm>
            <a:off x="5744518" y="2335380"/>
            <a:ext cx="1689396" cy="1400420"/>
          </a:xfrm>
          <a:prstGeom prst="rect">
            <a:avLst/>
          </a:prstGeom>
        </p:spPr>
      </p:pic>
      <p:pic>
        <p:nvPicPr>
          <p:cNvPr id="11" name="Picture 10">
            <a:extLst>
              <a:ext uri="{FF2B5EF4-FFF2-40B4-BE49-F238E27FC236}">
                <a16:creationId xmlns:a16="http://schemas.microsoft.com/office/drawing/2014/main" id="{8E85D34E-6227-4DFA-E4D4-512B6737415B}"/>
              </a:ext>
            </a:extLst>
          </p:cNvPr>
          <p:cNvPicPr>
            <a:picLocks noChangeAspect="1"/>
          </p:cNvPicPr>
          <p:nvPr/>
        </p:nvPicPr>
        <p:blipFill>
          <a:blip r:embed="rId6"/>
          <a:stretch>
            <a:fillRect/>
          </a:stretch>
        </p:blipFill>
        <p:spPr>
          <a:xfrm>
            <a:off x="7916217" y="2335380"/>
            <a:ext cx="333480" cy="1433963"/>
          </a:xfrm>
          <a:prstGeom prst="rect">
            <a:avLst/>
          </a:prstGeom>
        </p:spPr>
      </p:pic>
      <p:pic>
        <p:nvPicPr>
          <p:cNvPr id="13" name="Picture 12">
            <a:extLst>
              <a:ext uri="{FF2B5EF4-FFF2-40B4-BE49-F238E27FC236}">
                <a16:creationId xmlns:a16="http://schemas.microsoft.com/office/drawing/2014/main" id="{6398A5A5-CC1F-FAB9-CCEE-E83CBF08B659}"/>
              </a:ext>
            </a:extLst>
          </p:cNvPr>
          <p:cNvPicPr>
            <a:picLocks noChangeAspect="1"/>
          </p:cNvPicPr>
          <p:nvPr/>
        </p:nvPicPr>
        <p:blipFill>
          <a:blip r:embed="rId7"/>
          <a:stretch>
            <a:fillRect/>
          </a:stretch>
        </p:blipFill>
        <p:spPr>
          <a:xfrm>
            <a:off x="1266825" y="3954641"/>
            <a:ext cx="1689396" cy="1333734"/>
          </a:xfrm>
          <a:prstGeom prst="rect">
            <a:avLst/>
          </a:prstGeom>
        </p:spPr>
      </p:pic>
      <p:pic>
        <p:nvPicPr>
          <p:cNvPr id="15" name="Picture 14">
            <a:extLst>
              <a:ext uri="{FF2B5EF4-FFF2-40B4-BE49-F238E27FC236}">
                <a16:creationId xmlns:a16="http://schemas.microsoft.com/office/drawing/2014/main" id="{0DCDB89B-9B84-EA32-0375-6F95A8BCB5B7}"/>
              </a:ext>
            </a:extLst>
          </p:cNvPr>
          <p:cNvPicPr>
            <a:picLocks noChangeAspect="1"/>
          </p:cNvPicPr>
          <p:nvPr/>
        </p:nvPicPr>
        <p:blipFill>
          <a:blip r:embed="rId8"/>
          <a:stretch>
            <a:fillRect/>
          </a:stretch>
        </p:blipFill>
        <p:spPr>
          <a:xfrm>
            <a:off x="3534717" y="4038798"/>
            <a:ext cx="1689396" cy="1300390"/>
          </a:xfrm>
          <a:prstGeom prst="rect">
            <a:avLst/>
          </a:prstGeom>
        </p:spPr>
      </p:pic>
      <p:pic>
        <p:nvPicPr>
          <p:cNvPr id="17" name="Picture 16">
            <a:extLst>
              <a:ext uri="{FF2B5EF4-FFF2-40B4-BE49-F238E27FC236}">
                <a16:creationId xmlns:a16="http://schemas.microsoft.com/office/drawing/2014/main" id="{10B1166A-1070-178F-D0D4-91405C8168FB}"/>
              </a:ext>
            </a:extLst>
          </p:cNvPr>
          <p:cNvPicPr>
            <a:picLocks noChangeAspect="1"/>
          </p:cNvPicPr>
          <p:nvPr/>
        </p:nvPicPr>
        <p:blipFill>
          <a:blip r:embed="rId9"/>
          <a:stretch>
            <a:fillRect/>
          </a:stretch>
        </p:blipFill>
        <p:spPr>
          <a:xfrm>
            <a:off x="5725467" y="4040380"/>
            <a:ext cx="1689396" cy="1322619"/>
          </a:xfrm>
          <a:prstGeom prst="rect">
            <a:avLst/>
          </a:prstGeom>
        </p:spPr>
      </p:pic>
      <p:pic>
        <p:nvPicPr>
          <p:cNvPr id="21" name="Picture 20">
            <a:extLst>
              <a:ext uri="{FF2B5EF4-FFF2-40B4-BE49-F238E27FC236}">
                <a16:creationId xmlns:a16="http://schemas.microsoft.com/office/drawing/2014/main" id="{5F5F6140-A93C-874D-70FC-9678414364A5}"/>
              </a:ext>
            </a:extLst>
          </p:cNvPr>
          <p:cNvPicPr>
            <a:picLocks noChangeAspect="1"/>
          </p:cNvPicPr>
          <p:nvPr/>
        </p:nvPicPr>
        <p:blipFill>
          <a:blip r:embed="rId10"/>
          <a:stretch>
            <a:fillRect/>
          </a:stretch>
        </p:blipFill>
        <p:spPr>
          <a:xfrm>
            <a:off x="10411767" y="4040381"/>
            <a:ext cx="355662" cy="1322618"/>
          </a:xfrm>
          <a:prstGeom prst="rect">
            <a:avLst/>
          </a:prstGeom>
        </p:spPr>
      </p:pic>
      <p:pic>
        <p:nvPicPr>
          <p:cNvPr id="23" name="Picture 22">
            <a:extLst>
              <a:ext uri="{FF2B5EF4-FFF2-40B4-BE49-F238E27FC236}">
                <a16:creationId xmlns:a16="http://schemas.microsoft.com/office/drawing/2014/main" id="{4848B306-534B-4CA1-E859-2BE03A37D2DA}"/>
              </a:ext>
            </a:extLst>
          </p:cNvPr>
          <p:cNvPicPr>
            <a:picLocks noChangeAspect="1"/>
          </p:cNvPicPr>
          <p:nvPr/>
        </p:nvPicPr>
        <p:blipFill>
          <a:blip r:embed="rId11"/>
          <a:stretch>
            <a:fillRect/>
          </a:stretch>
        </p:blipFill>
        <p:spPr>
          <a:xfrm>
            <a:off x="7916217" y="4038797"/>
            <a:ext cx="1689396" cy="1300390"/>
          </a:xfrm>
          <a:prstGeom prst="rect">
            <a:avLst/>
          </a:prstGeom>
        </p:spPr>
      </p:pic>
      <p:sp>
        <p:nvSpPr>
          <p:cNvPr id="2" name="TextBox 1">
            <a:extLst>
              <a:ext uri="{FF2B5EF4-FFF2-40B4-BE49-F238E27FC236}">
                <a16:creationId xmlns:a16="http://schemas.microsoft.com/office/drawing/2014/main" id="{2335B212-4607-07F3-A2ED-0205C5E9829F}"/>
              </a:ext>
            </a:extLst>
          </p:cNvPr>
          <p:cNvSpPr txBox="1"/>
          <p:nvPr/>
        </p:nvSpPr>
        <p:spPr>
          <a:xfrm>
            <a:off x="1070070" y="1413166"/>
            <a:ext cx="5500095" cy="523220"/>
          </a:xfrm>
          <a:prstGeom prst="rect">
            <a:avLst/>
          </a:prstGeom>
          <a:noFill/>
        </p:spPr>
        <p:txBody>
          <a:bodyPr wrap="none" rtlCol="0">
            <a:spAutoFit/>
          </a:bodyPr>
          <a:lstStyle/>
          <a:p>
            <a:r>
              <a:rPr lang="en-US" sz="2800" err="1">
                <a:latin typeface="Times New Roman" panose="02020603050405020304" pitchFamily="18" charset="0"/>
                <a:cs typeface="Times New Roman" panose="02020603050405020304" pitchFamily="18" charset="0"/>
              </a:rPr>
              <a:t>Cắt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chuẩn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bị</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nhận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tự</a:t>
            </a:r>
            <a:r>
              <a:rPr lang="en-US" sz="2800">
                <a:latin typeface="Times New Roman" panose="02020603050405020304" pitchFamily="18" charset="0"/>
                <a:cs typeface="Times New Roman" panose="02020603050405020304" pitchFamily="18" charset="0"/>
              </a:rPr>
              <a:t> </a:t>
            </a:r>
            <a:endParaRPr lang="vi-VN" sz="28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D2EAC09-47C0-41E1-A9DE-1FDCDD474D70}"/>
              </a:ext>
            </a:extLst>
          </p:cNvPr>
          <p:cNvSpPr>
            <a:spLocks noGrp="1"/>
          </p:cNvSpPr>
          <p:nvPr>
            <p:ph type="sldNum" sz="quarter" idx="12"/>
          </p:nvPr>
        </p:nvSpPr>
        <p:spPr/>
        <p:txBody>
          <a:bodyPr/>
          <a:lstStyle/>
          <a:p>
            <a:fld id="{78002E0B-D3AC-4B48-88DB-9250F645449B}" type="slidenum">
              <a:rPr lang="vi-VN" smtClean="0"/>
              <a:t>27</a:t>
            </a:fld>
            <a:endParaRPr lang="vi-VN"/>
          </a:p>
        </p:txBody>
      </p:sp>
    </p:spTree>
    <p:extLst>
      <p:ext uri="{BB962C8B-B14F-4D97-AF65-F5344CB8AC3E}">
        <p14:creationId xmlns:p14="http://schemas.microsoft.com/office/powerpoint/2010/main" val="790710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9FE84B-18DB-3F4D-49DC-566E1A854618}"/>
              </a:ext>
            </a:extLst>
          </p:cNvPr>
          <p:cNvSpPr>
            <a:spLocks noGrp="1"/>
          </p:cNvSpPr>
          <p:nvPr>
            <p:ph idx="1"/>
          </p:nvPr>
        </p:nvSpPr>
        <p:spPr>
          <a:xfrm>
            <a:off x="3425311" y="1392521"/>
            <a:ext cx="5341373" cy="689800"/>
          </a:xfrm>
        </p:spPr>
        <p:txBody>
          <a:bodyPr/>
          <a:lstStyle/>
          <a:p>
            <a:pPr marL="0" indent="0">
              <a:buNone/>
            </a:pP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EasyOCR</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endParaRPr lang="vi-VN">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B8186F-7F0A-D1A5-F552-2B55245284CB}"/>
              </a:ext>
            </a:extLst>
          </p:cNvPr>
          <p:cNvPicPr>
            <a:picLocks noChangeAspect="1"/>
          </p:cNvPicPr>
          <p:nvPr/>
        </p:nvPicPr>
        <p:blipFill>
          <a:blip r:embed="rId2"/>
          <a:stretch>
            <a:fillRect/>
          </a:stretch>
        </p:blipFill>
        <p:spPr>
          <a:xfrm>
            <a:off x="4011864" y="2416312"/>
            <a:ext cx="4168269" cy="3661538"/>
          </a:xfrm>
          <a:prstGeom prst="rect">
            <a:avLst/>
          </a:prstGeom>
        </p:spPr>
      </p:pic>
      <p:sp>
        <p:nvSpPr>
          <p:cNvPr id="6" name="Title 1">
            <a:extLst>
              <a:ext uri="{FF2B5EF4-FFF2-40B4-BE49-F238E27FC236}">
                <a16:creationId xmlns:a16="http://schemas.microsoft.com/office/drawing/2014/main" id="{BD2617F4-4808-BF1C-BAAE-D7080C71FAB7}"/>
              </a:ext>
            </a:extLst>
          </p:cNvPr>
          <p:cNvSpPr txBox="1">
            <a:spLocks/>
          </p:cNvSpPr>
          <p:nvPr/>
        </p:nvSpPr>
        <p:spPr>
          <a:xfrm>
            <a:off x="0" y="-17652"/>
            <a:ext cx="10515600" cy="9225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BE69E28A-FD06-C81D-B82F-1535BD012D17}"/>
              </a:ext>
            </a:extLst>
          </p:cNvPr>
          <p:cNvCxnSpPr>
            <a:cxnSpLocks/>
          </p:cNvCxnSpPr>
          <p:nvPr/>
        </p:nvCxnSpPr>
        <p:spPr>
          <a:xfrm>
            <a:off x="0" y="904875"/>
            <a:ext cx="12192000" cy="0"/>
          </a:xfrm>
          <a:prstGeom prst="straightConnector1">
            <a:avLst/>
          </a:prstGeom>
          <a:noFill/>
          <a:ln w="114300" cap="flat" cmpd="sng">
            <a:solidFill>
              <a:schemeClr val="dk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6A685E19-0373-4344-B77A-66579A80B503}"/>
              </a:ext>
            </a:extLst>
          </p:cNvPr>
          <p:cNvSpPr>
            <a:spLocks noGrp="1"/>
          </p:cNvSpPr>
          <p:nvPr>
            <p:ph type="sldNum" sz="quarter" idx="12"/>
          </p:nvPr>
        </p:nvSpPr>
        <p:spPr/>
        <p:txBody>
          <a:bodyPr/>
          <a:lstStyle/>
          <a:p>
            <a:fld id="{78002E0B-D3AC-4B48-88DB-9250F645449B}" type="slidenum">
              <a:rPr lang="vi-VN" smtClean="0"/>
              <a:t>28</a:t>
            </a:fld>
            <a:endParaRPr lang="vi-VN"/>
          </a:p>
        </p:txBody>
      </p:sp>
    </p:spTree>
    <p:extLst>
      <p:ext uri="{BB962C8B-B14F-4D97-AF65-F5344CB8AC3E}">
        <p14:creationId xmlns:p14="http://schemas.microsoft.com/office/powerpoint/2010/main" val="4131305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02B9B3EA-9EEE-5A4C-1507-20DE1A308099}"/>
              </a:ext>
            </a:extLst>
          </p:cNvPr>
          <p:cNvSpPr>
            <a:spLocks noGrp="1"/>
          </p:cNvSpPr>
          <p:nvPr>
            <p:ph type="title"/>
          </p:nvPr>
        </p:nvSpPr>
        <p:spPr>
          <a:xfrm>
            <a:off x="0" y="-17652"/>
            <a:ext cx="10515600" cy="922527"/>
          </a:xfrm>
        </p:spPr>
        <p:txBody>
          <a:bodyPr>
            <a:normAutofit/>
          </a:bodyPr>
          <a:lstStyle/>
          <a:p>
            <a:r>
              <a:rPr lang="en-US" b="1">
                <a:latin typeface="Times New Roman" panose="02020603050405020304" pitchFamily="18" charset="0"/>
                <a:cs typeface="Times New Roman" panose="02020603050405020304" pitchFamily="18" charset="0"/>
              </a:rPr>
              <a:t>2. Character Recognition</a:t>
            </a:r>
            <a:endParaRPr lang="vi-VN" b="1">
              <a:latin typeface="Times New Roman" panose="02020603050405020304" pitchFamily="18" charset="0"/>
              <a:cs typeface="Times New Roman" panose="02020603050405020304" pitchFamily="18" charset="0"/>
            </a:endParaRPr>
          </a:p>
        </p:txBody>
      </p:sp>
      <p:cxnSp>
        <p:nvCxnSpPr>
          <p:cNvPr id="29" name="Google Shape;78;p16">
            <a:extLst>
              <a:ext uri="{FF2B5EF4-FFF2-40B4-BE49-F238E27FC236}">
                <a16:creationId xmlns:a16="http://schemas.microsoft.com/office/drawing/2014/main" id="{8B3E39D5-AA81-5C53-6C37-655E228EED20}"/>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2D9ACE16-D992-FB3B-8ED7-76689208464E}"/>
              </a:ext>
            </a:extLst>
          </p:cNvPr>
          <p:cNvPicPr>
            <a:picLocks noChangeAspect="1"/>
          </p:cNvPicPr>
          <p:nvPr/>
        </p:nvPicPr>
        <p:blipFill>
          <a:blip r:embed="rId2"/>
          <a:stretch>
            <a:fillRect/>
          </a:stretch>
        </p:blipFill>
        <p:spPr>
          <a:xfrm>
            <a:off x="2297759" y="1577953"/>
            <a:ext cx="7191375" cy="4991100"/>
          </a:xfrm>
          <a:prstGeom prst="rect">
            <a:avLst/>
          </a:prstGeom>
        </p:spPr>
      </p:pic>
      <p:sp>
        <p:nvSpPr>
          <p:cNvPr id="4" name="TextBox 3">
            <a:extLst>
              <a:ext uri="{FF2B5EF4-FFF2-40B4-BE49-F238E27FC236}">
                <a16:creationId xmlns:a16="http://schemas.microsoft.com/office/drawing/2014/main" id="{1426D4CF-EBB5-B8CC-A402-982FD116F8F5}"/>
              </a:ext>
            </a:extLst>
          </p:cNvPr>
          <p:cNvSpPr txBox="1"/>
          <p:nvPr/>
        </p:nvSpPr>
        <p:spPr>
          <a:xfrm>
            <a:off x="4491459" y="979804"/>
            <a:ext cx="2803973" cy="523220"/>
          </a:xfrm>
          <a:prstGeom prst="rect">
            <a:avLst/>
          </a:prstGeom>
          <a:noFill/>
        </p:spPr>
        <p:txBody>
          <a:bodyPr wrap="none" rtlCol="0">
            <a:spAutoFit/>
          </a:bodyPr>
          <a:lstStyle/>
          <a:p>
            <a:r>
              <a:rPr lang="en-US" sz="2800" err="1">
                <a:latin typeface="Times New Roman" panose="02020603050405020304" pitchFamily="18" charset="0"/>
                <a:cs typeface="Times New Roman" panose="02020603050405020304" pitchFamily="18" charset="0"/>
              </a:rPr>
              <a:t>Kết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quả</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cuối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cùng</a:t>
            </a:r>
            <a:endParaRPr lang="vi-VN" sz="28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684D9DE-CD16-45D9-8597-BF3A23E06031}"/>
              </a:ext>
            </a:extLst>
          </p:cNvPr>
          <p:cNvSpPr>
            <a:spLocks noGrp="1"/>
          </p:cNvSpPr>
          <p:nvPr>
            <p:ph type="sldNum" sz="quarter" idx="12"/>
          </p:nvPr>
        </p:nvSpPr>
        <p:spPr/>
        <p:txBody>
          <a:bodyPr/>
          <a:lstStyle/>
          <a:p>
            <a:fld id="{78002E0B-D3AC-4B48-88DB-9250F645449B}" type="slidenum">
              <a:rPr lang="vi-VN" smtClean="0"/>
              <a:t>29</a:t>
            </a:fld>
            <a:endParaRPr lang="vi-VN"/>
          </a:p>
        </p:txBody>
      </p:sp>
    </p:spTree>
    <p:extLst>
      <p:ext uri="{BB962C8B-B14F-4D97-AF65-F5344CB8AC3E}">
        <p14:creationId xmlns:p14="http://schemas.microsoft.com/office/powerpoint/2010/main" val="165110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48C69-CDD5-4EC7-955A-4BA187AE9DCD}"/>
              </a:ext>
            </a:extLst>
          </p:cNvPr>
          <p:cNvSpPr>
            <a:spLocks noGrp="1"/>
          </p:cNvSpPr>
          <p:nvPr>
            <p:ph type="title"/>
          </p:nvPr>
        </p:nvSpPr>
        <p:spPr>
          <a:xfrm>
            <a:off x="643467" y="321734"/>
            <a:ext cx="10905066" cy="1135737"/>
          </a:xfrm>
        </p:spPr>
        <p:txBody>
          <a:bodyPr>
            <a:normAutofit/>
          </a:bodyPr>
          <a:lstStyle/>
          <a:p>
            <a:r>
              <a:rPr lang="vi-VN" sz="3600" b="1"/>
              <a:t>GIỚI THIỆU BÀI TOÁN</a:t>
            </a:r>
          </a:p>
        </p:txBody>
      </p:sp>
      <p:sp>
        <p:nvSpPr>
          <p:cNvPr id="3" name="Content Placeholder 2">
            <a:extLst>
              <a:ext uri="{FF2B5EF4-FFF2-40B4-BE49-F238E27FC236}">
                <a16:creationId xmlns:a16="http://schemas.microsoft.com/office/drawing/2014/main" id="{2D8194F7-5597-48B9-B134-283B613288A2}"/>
              </a:ext>
            </a:extLst>
          </p:cNvPr>
          <p:cNvSpPr>
            <a:spLocks noGrp="1"/>
          </p:cNvSpPr>
          <p:nvPr>
            <p:ph idx="1"/>
          </p:nvPr>
        </p:nvSpPr>
        <p:spPr>
          <a:xfrm>
            <a:off x="643467" y="1577515"/>
            <a:ext cx="10905066" cy="4393982"/>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nay,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giữ</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mềm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phép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ghi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giúp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sai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sót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con ng</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ời</a:t>
            </a:r>
            <a:r>
              <a:rPr lang="en-US">
                <a:latin typeface="Times New Roman" panose="02020603050405020304" pitchFamily="18" charset="0"/>
                <a:cs typeface="Times New Roman" panose="02020603050405020304" pitchFamily="18" charset="0"/>
              </a:rPr>
              <a:t>.</a:t>
            </a:r>
          </a:p>
          <a:p>
            <a:pPr>
              <a:lnSpc>
                <a:spcPct val="150000"/>
              </a:lnSpc>
            </a:pP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phạm</a:t>
            </a:r>
            <a:r>
              <a:rPr lang="en-US">
                <a:latin typeface="Times New Roman" panose="02020603050405020304" pitchFamily="18" charset="0"/>
                <a:cs typeface="Times New Roman" panose="02020603050405020304" pitchFamily="18" charset="0"/>
              </a:rPr>
              <a:t> vi </a:t>
            </a:r>
            <a:r>
              <a:rPr lang="en-US" err="1">
                <a:latin typeface="Times New Roman" panose="02020603050405020304" pitchFamily="18" charset="0"/>
                <a:cs typeface="Times New Roman" panose="02020603050405020304" pitchFamily="18" charset="0"/>
              </a:rPr>
              <a:t>môn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nhóm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chúng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em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muốn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(OpenCV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Python) </a:t>
            </a:r>
            <a:r>
              <a:rPr lang="en-US" err="1">
                <a:latin typeface="Times New Roman" panose="02020603050405020304" pitchFamily="18" charset="0"/>
                <a:cs typeface="Times New Roman" panose="02020603050405020304" pitchFamily="18" charset="0"/>
              </a:rPr>
              <a:t>đã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kiếm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thêm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quyết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số.</a:t>
            </a:r>
            <a:endParaRPr lang="vi-VN">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49CCE489-D1E0-413A-99B7-377465B9C133}"/>
              </a:ext>
            </a:extLst>
          </p:cNvPr>
          <p:cNvSpPr>
            <a:spLocks noGrp="1"/>
          </p:cNvSpPr>
          <p:nvPr>
            <p:ph type="sldNum" sz="quarter" idx="12"/>
          </p:nvPr>
        </p:nvSpPr>
        <p:spPr/>
        <p:txBody>
          <a:bodyPr/>
          <a:lstStyle/>
          <a:p>
            <a:fld id="{78002E0B-D3AC-4B48-88DB-9250F645449B}" type="slidenum">
              <a:rPr lang="vi-VN" smtClean="0"/>
              <a:t>3</a:t>
            </a:fld>
            <a:endParaRPr lang="vi-VN"/>
          </a:p>
        </p:txBody>
      </p:sp>
    </p:spTree>
    <p:extLst>
      <p:ext uri="{BB962C8B-B14F-4D97-AF65-F5344CB8AC3E}">
        <p14:creationId xmlns:p14="http://schemas.microsoft.com/office/powerpoint/2010/main" val="1245131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E5F7EB93-8C66-4F37-A24C-42B65DFD5C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21281" y="1596439"/>
            <a:ext cx="5578638"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67A70-83A9-48A1-9495-9E507646E5D1}"/>
              </a:ext>
            </a:extLst>
          </p:cNvPr>
          <p:cNvSpPr>
            <a:spLocks noGrp="1"/>
          </p:cNvSpPr>
          <p:nvPr>
            <p:ph type="title"/>
          </p:nvPr>
        </p:nvSpPr>
        <p:spPr>
          <a:xfrm>
            <a:off x="316806" y="1200827"/>
            <a:ext cx="10515600" cy="888488"/>
          </a:xfrm>
        </p:spPr>
        <p:txBody>
          <a:bodyPr>
            <a:normAutofit/>
          </a:bodyPr>
          <a:lstStyle/>
          <a:p>
            <a:r>
              <a:rPr lang="en-US" sz="3600" b="1" err="1">
                <a:latin typeface="Times New Roman" panose="02020603050405020304" pitchFamily="18" charset="0"/>
                <a:cs typeface="Times New Roman" panose="02020603050405020304" pitchFamily="18" charset="0"/>
              </a:rPr>
              <a:t>IoU</a:t>
            </a:r>
            <a:r>
              <a:rPr lang="en-US" sz="3600" b="1">
                <a:latin typeface="Times New Roman" panose="02020603050405020304" pitchFamily="18" charset="0"/>
                <a:cs typeface="Times New Roman" panose="02020603050405020304" pitchFamily="18" charset="0"/>
              </a:rPr>
              <a:t> (Intersection over Union)</a:t>
            </a:r>
            <a:endParaRPr lang="vi-VN" sz="3600" b="1">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5C341B-321F-475F-BF29-2684D1BC903F}"/>
              </a:ext>
            </a:extLst>
          </p:cNvPr>
          <p:cNvSpPr txBox="1"/>
          <p:nvPr/>
        </p:nvSpPr>
        <p:spPr>
          <a:xfrm>
            <a:off x="545406" y="2202448"/>
            <a:ext cx="5029200" cy="31393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err="1">
                <a:latin typeface="Times New Roman" panose="02020603050405020304" pitchFamily="18" charset="0"/>
                <a:cs typeface="Times New Roman" panose="02020603050405020304" pitchFamily="18" charset="0"/>
              </a:rPr>
              <a:t>Chỉ</a:t>
            </a:r>
            <a:r>
              <a:rPr lang="en-US" sz="2400">
                <a:latin typeface="Times New Roman" panose="02020603050405020304" pitchFamily="18" charset="0"/>
                <a:cs typeface="Times New Roman" panose="02020603050405020304" pitchFamily="18" charset="0"/>
              </a:rPr>
              <a:t> ra </a:t>
            </a:r>
            <a:r>
              <a:rPr lang="en-US" sz="2400" err="1">
                <a:latin typeface="Times New Roman" panose="02020603050405020304" pitchFamily="18" charset="0"/>
                <a:cs typeface="Times New Roman" panose="02020603050405020304" pitchFamily="18" charset="0"/>
              </a:rPr>
              <a:t>độ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khớp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giữa</a:t>
            </a:r>
            <a:r>
              <a:rPr lang="en-US" sz="2400">
                <a:latin typeface="Times New Roman" panose="02020603050405020304" pitchFamily="18" charset="0"/>
                <a:cs typeface="Times New Roman" panose="02020603050405020304" pitchFamily="18" charset="0"/>
              </a:rPr>
              <a:t> bounding box </a:t>
            </a:r>
            <a:r>
              <a:rPr lang="en-US" sz="2400" err="1">
                <a:latin typeface="Times New Roman" panose="02020603050405020304" pitchFamily="18" charset="0"/>
                <a:cs typeface="Times New Roman" panose="02020603050405020304" pitchFamily="18" charset="0"/>
              </a:rPr>
              <a:t>dự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ground truth box</a:t>
            </a:r>
          </a:p>
          <a:p>
            <a:pPr marL="342900" indent="-342900">
              <a:lnSpc>
                <a:spcPct val="150000"/>
              </a:lnSpc>
              <a:buFont typeface="Arial" panose="020B0604020202020204" pitchFamily="34" charset="0"/>
              <a:buChar char="•"/>
            </a:pPr>
            <a:r>
              <a:rPr lang="en-US" sz="2400" err="1">
                <a:latin typeface="Times New Roman" panose="02020603050405020304" pitchFamily="18" charset="0"/>
                <a:cs typeface="Times New Roman" panose="02020603050405020304" pitchFamily="18" charset="0"/>
              </a:rPr>
              <a:t>Nếu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IoU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lớn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ngưỡng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thường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0.5)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tốt</a:t>
            </a:r>
            <a:r>
              <a:rPr lang="en-US" sz="2400">
                <a:latin typeface="Times New Roman" panose="02020603050405020304" pitchFamily="18" charset="0"/>
                <a:cs typeface="Times New Roman" panose="02020603050405020304" pitchFamily="18" charset="0"/>
              </a:rPr>
              <a:t>.</a:t>
            </a:r>
          </a:p>
          <a:p>
            <a:endParaRPr lang="vi-VN"/>
          </a:p>
        </p:txBody>
      </p:sp>
      <p:cxnSp>
        <p:nvCxnSpPr>
          <p:cNvPr id="6" name="Google Shape;78;p16">
            <a:extLst>
              <a:ext uri="{FF2B5EF4-FFF2-40B4-BE49-F238E27FC236}">
                <a16:creationId xmlns:a16="http://schemas.microsoft.com/office/drawing/2014/main" id="{106BB563-DC58-4E1D-975F-53FA8B18B03F}"/>
              </a:ext>
            </a:extLst>
          </p:cNvPr>
          <p:cNvCxnSpPr>
            <a:cxnSpLocks/>
          </p:cNvCxnSpPr>
          <p:nvPr/>
        </p:nvCxnSpPr>
        <p:spPr>
          <a:xfrm>
            <a:off x="0" y="1015851"/>
            <a:ext cx="12192000" cy="0"/>
          </a:xfrm>
          <a:prstGeom prst="straightConnector1">
            <a:avLst/>
          </a:prstGeom>
          <a:noFill/>
          <a:ln w="114300"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3C9B6261-0F3E-E7BE-4BB6-5A37D7A4223B}"/>
              </a:ext>
            </a:extLst>
          </p:cNvPr>
          <p:cNvSpPr txBox="1"/>
          <p:nvPr/>
        </p:nvSpPr>
        <p:spPr>
          <a:xfrm>
            <a:off x="0" y="50543"/>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38BBDDA0-742C-4D96-8CD8-E5B1FF630DFA}"/>
              </a:ext>
            </a:extLst>
          </p:cNvPr>
          <p:cNvSpPr>
            <a:spLocks noGrp="1"/>
          </p:cNvSpPr>
          <p:nvPr>
            <p:ph type="sldNum" sz="quarter" idx="12"/>
          </p:nvPr>
        </p:nvSpPr>
        <p:spPr/>
        <p:txBody>
          <a:bodyPr/>
          <a:lstStyle/>
          <a:p>
            <a:fld id="{78002E0B-D3AC-4B48-88DB-9250F645449B}" type="slidenum">
              <a:rPr lang="vi-VN" smtClean="0"/>
              <a:t>30</a:t>
            </a:fld>
            <a:endParaRPr lang="vi-VN"/>
          </a:p>
        </p:txBody>
      </p:sp>
    </p:spTree>
    <p:extLst>
      <p:ext uri="{BB962C8B-B14F-4D97-AF65-F5344CB8AC3E}">
        <p14:creationId xmlns:p14="http://schemas.microsoft.com/office/powerpoint/2010/main" val="1757728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A21A-90CA-4366-A91B-52A6F1DFA225}"/>
              </a:ext>
            </a:extLst>
          </p:cNvPr>
          <p:cNvSpPr>
            <a:spLocks noGrp="1"/>
          </p:cNvSpPr>
          <p:nvPr>
            <p:ph type="title"/>
          </p:nvPr>
        </p:nvSpPr>
        <p:spPr>
          <a:xfrm>
            <a:off x="838200" y="899195"/>
            <a:ext cx="10515600" cy="1004960"/>
          </a:xfrm>
        </p:spPr>
        <p:txBody>
          <a:bodyPr>
            <a:normAutofit/>
          </a:bodyPr>
          <a:lstStyle/>
          <a:p>
            <a:r>
              <a:rPr lang="en-US" sz="3600" b="1">
                <a:latin typeface="Times New Roman" panose="02020603050405020304" pitchFamily="18" charset="0"/>
                <a:cs typeface="Times New Roman" panose="02020603050405020304" pitchFamily="18" charset="0"/>
              </a:rPr>
              <a:t>PRECISION - RECALL</a:t>
            </a:r>
            <a:endParaRPr lang="vi-VN" sz="36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711573-0101-47D1-9555-2522CCBA8261}"/>
                  </a:ext>
                </a:extLst>
              </p:cNvPr>
              <p:cNvSpPr>
                <a:spLocks noGrp="1"/>
              </p:cNvSpPr>
              <p:nvPr>
                <p:ph idx="1"/>
              </p:nvPr>
            </p:nvSpPr>
            <p:spPr>
              <a:xfrm>
                <a:off x="838200" y="2054225"/>
                <a:ext cx="10515600" cy="4667250"/>
              </a:xfrm>
            </p:spPr>
            <p:txBody>
              <a:bodyPr>
                <a:normAutofit/>
              </a:bodyPr>
              <a:lstStyle/>
              <a:p>
                <a:r>
                  <a:rPr lang="en-US" sz="2400" b="1">
                    <a:latin typeface="Times New Roman" panose="02020603050405020304" pitchFamily="18" charset="0"/>
                    <a:cs typeface="Times New Roman" panose="02020603050405020304" pitchFamily="18" charset="0"/>
                  </a:rPr>
                  <a:t>Precision</a:t>
                </a:r>
                <a:r>
                  <a:rPr lang="en-US"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trả</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lời</a:t>
                </a:r>
                <a:r>
                  <a:rPr lang="vi-VN" sz="2400">
                    <a:latin typeface="Times New Roman" panose="02020603050405020304" pitchFamily="18" charset="0"/>
                    <a:cs typeface="Times New Roman" panose="02020603050405020304" pitchFamily="18" charset="0"/>
                  </a:rPr>
                  <a:t> cho câu trong </a:t>
                </a:r>
                <a:r>
                  <a:rPr lang="vi-VN" sz="2400" err="1">
                    <a:latin typeface="Times New Roman" panose="02020603050405020304" pitchFamily="18" charset="0"/>
                    <a:cs typeface="Times New Roman" panose="02020603050405020304" pitchFamily="18" charset="0"/>
                  </a:rPr>
                  <a:t>các</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bounding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box</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được</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dự</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đoán</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thì</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tỷ</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lệ</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trường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hợp</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bounding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box</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có</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IoU</a:t>
                </a:r>
                <a:r>
                  <a:rPr lang="vi-VN" sz="2400">
                    <a:latin typeface="Times New Roman" panose="02020603050405020304" pitchFamily="18" charset="0"/>
                    <a:cs typeface="Times New Roman" panose="02020603050405020304" pitchFamily="18" charset="0"/>
                  </a:rPr>
                  <a:t> </a:t>
                </a:r>
                <a14:m>
                  <m:oMath xmlns:m="http://schemas.openxmlformats.org/officeDocument/2006/math">
                    <m:r>
                      <a:rPr lang="vi-VN" sz="2400" i="1"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vi-VN" sz="2400">
                    <a:latin typeface="Times New Roman" panose="02020603050405020304" pitchFamily="18" charset="0"/>
                    <a:cs typeface="Times New Roman" panose="02020603050405020304" pitchFamily="18" charset="0"/>
                  </a:rPr>
                  <a:t> 0.5.</a:t>
                </a:r>
                <a:endParaRPr lang="en-US" sz="240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𝑃𝑟𝑒𝑐𝑖𝑠𝑖𝑜𝑛</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𝐹𝑃</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𝑑𝑒𝑡𝑒𝑐𝑡𝑖𝑜𝑛𝑠</m:t>
                          </m:r>
                        </m:den>
                      </m:f>
                    </m:oMath>
                  </m:oMathPara>
                </a14:m>
                <a:endParaRPr lang="en-US" sz="2400" b="0">
                  <a:latin typeface="Times New Roman" panose="02020603050405020304" pitchFamily="18" charset="0"/>
                  <a:cs typeface="Times New Roman" panose="02020603050405020304" pitchFamily="18" charset="0"/>
                </a:endParaRPr>
              </a:p>
              <a:p>
                <a:r>
                  <a:rPr lang="en-US" sz="2400" b="1">
                    <a:latin typeface="Times New Roman" panose="02020603050405020304" pitchFamily="18" charset="0"/>
                    <a:cs typeface="Times New Roman" panose="02020603050405020304" pitchFamily="18" charset="0"/>
                  </a:rPr>
                  <a:t>Recall</a:t>
                </a:r>
                <a:r>
                  <a:rPr lang="en-US" sz="2400" b="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đo </a:t>
                </a:r>
                <a:r>
                  <a:rPr lang="vi-VN" sz="2400" err="1">
                    <a:latin typeface="Times New Roman" panose="02020603050405020304" pitchFamily="18" charset="0"/>
                    <a:cs typeface="Times New Roman" panose="02020603050405020304" pitchFamily="18" charset="0"/>
                  </a:rPr>
                  <a:t>lường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tỷ</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lệ</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bounding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box</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được</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dự</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đoán</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có</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IoU</a:t>
                </a:r>
                <a:r>
                  <a:rPr lang="vi-VN" sz="2400">
                    <a:latin typeface="Times New Roman" panose="02020603050405020304" pitchFamily="18" charset="0"/>
                    <a:cs typeface="Times New Roman" panose="02020603050405020304" pitchFamily="18" charset="0"/>
                  </a:rPr>
                  <a:t> </a:t>
                </a:r>
                <a14:m>
                  <m:oMath xmlns:m="http://schemas.openxmlformats.org/officeDocument/2006/math">
                    <m:r>
                      <a:rPr lang="vi-VN" sz="2400" i="1" dirty="0">
                        <a:latin typeface="Cambria Math" panose="02040503050406030204" pitchFamily="18" charset="0"/>
                        <a:ea typeface="Cambria Math" panose="02040503050406030204" pitchFamily="18" charset="0"/>
                        <a:cs typeface="Times New Roman" panose="02020603050405020304" pitchFamily="18" charset="0"/>
                      </a:rPr>
                      <m:t>≥</m:t>
                    </m:r>
                  </m:oMath>
                </a14:m>
                <a:r>
                  <a:rPr lang="vi-VN" sz="2400">
                    <a:latin typeface="Times New Roman" panose="02020603050405020304" pitchFamily="18" charset="0"/>
                    <a:cs typeface="Times New Roman" panose="02020603050405020304" pitchFamily="18" charset="0"/>
                  </a:rPr>
                  <a:t> 0.5 trên </a:t>
                </a:r>
                <a:r>
                  <a:rPr lang="vi-VN" sz="2400" err="1">
                    <a:latin typeface="Times New Roman" panose="02020603050405020304" pitchFamily="18" charset="0"/>
                    <a:cs typeface="Times New Roman" panose="02020603050405020304" pitchFamily="18" charset="0"/>
                  </a:rPr>
                  <a:t>tổng</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số</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ground</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truth</a:t>
                </a:r>
                <a:r>
                  <a:rPr lang="vi-VN" sz="2400">
                    <a:latin typeface="Times New Roman" panose="02020603050405020304" pitchFamily="18" charset="0"/>
                    <a:cs typeface="Times New Roman" panose="02020603050405020304" pitchFamily="18" charset="0"/>
                  </a:rPr>
                  <a:t> </a:t>
                </a:r>
                <a:r>
                  <a:rPr lang="vi-VN" sz="2400" err="1">
                    <a:latin typeface="Times New Roman" panose="02020603050405020304" pitchFamily="18" charset="0"/>
                    <a:cs typeface="Times New Roman" panose="02020603050405020304" pitchFamily="18" charset="0"/>
                  </a:rPr>
                  <a:t>box</a:t>
                </a:r>
                <a:r>
                  <a:rPr lang="vi-VN" sz="2400">
                    <a:latin typeface="Times New Roman" panose="02020603050405020304" pitchFamily="18" charset="0"/>
                    <a:cs typeface="Times New Roman" panose="02020603050405020304" pitchFamily="18" charset="0"/>
                  </a:rPr>
                  <a:t>.</a:t>
                </a:r>
                <a:endParaRPr lang="en-US" sz="2400" b="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𝑅𝑒𝑐𝑎𝑙𝑙</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m:t>
                          </m:r>
                          <m:r>
                            <a:rPr lang="en-US" sz="2400" b="0" i="1" smtClean="0">
                              <a:latin typeface="Cambria Math" panose="02040503050406030204" pitchFamily="18" charset="0"/>
                            </a:rPr>
                            <m:t>𝐹𝑁</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𝑔𝑟𝑜𝑢𝑛𝑑</m:t>
                          </m:r>
                          <m:r>
                            <a:rPr lang="en-US" sz="2400" b="0" i="1" smtClean="0">
                              <a:latin typeface="Cambria Math" panose="02040503050406030204" pitchFamily="18" charset="0"/>
                            </a:rPr>
                            <m:t> </m:t>
                          </m:r>
                          <m:r>
                            <a:rPr lang="en-US" sz="2400" b="0" i="1" smtClean="0">
                              <a:latin typeface="Cambria Math" panose="02040503050406030204" pitchFamily="18" charset="0"/>
                            </a:rPr>
                            <m:t>𝑡𝑟𝑢𝑡h𝑠</m:t>
                          </m:r>
                        </m:den>
                      </m:f>
                    </m:oMath>
                  </m:oMathPara>
                </a14:m>
                <a:endParaRPr lang="en-US" sz="2400" b="0">
                  <a:latin typeface="Times New Roman" panose="02020603050405020304" pitchFamily="18" charset="0"/>
                  <a:cs typeface="Times New Roman" panose="02020603050405020304" pitchFamily="18" charset="0"/>
                </a:endParaRPr>
              </a:p>
              <a:p>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đó</a:t>
                </a:r>
                <a:r>
                  <a:rPr lang="en-US" sz="2400">
                    <a:latin typeface="Times New Roman" panose="02020603050405020304" pitchFamily="18" charset="0"/>
                    <a:cs typeface="Times New Roman" panose="02020603050405020304" pitchFamily="18" charset="0"/>
                  </a:rPr>
                  <a:t>: </a:t>
                </a:r>
              </a:p>
              <a:p>
                <a:pPr lvl="1"/>
                <a:r>
                  <a:rPr lang="en-US" b="1">
                    <a:latin typeface="Times New Roman" panose="02020603050405020304" pitchFamily="18" charset="0"/>
                    <a:cs typeface="Times New Roman" panose="02020603050405020304" pitchFamily="18" charset="0"/>
                  </a:rPr>
                  <a:t>TP</a:t>
                </a:r>
                <a:r>
                  <a:rPr lang="en-US">
                    <a:latin typeface="Times New Roman" panose="02020603050405020304" pitchFamily="18" charset="0"/>
                    <a:cs typeface="Times New Roman" panose="02020603050405020304" pitchFamily="18" charset="0"/>
                  </a:rPr>
                  <a:t> (true positive):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bbox</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IoU</a:t>
                </a:r>
                <a:r>
                  <a:rPr lang="en-US">
                    <a:latin typeface="Times New Roman" panose="02020603050405020304" pitchFamily="18" charset="0"/>
                    <a:cs typeface="Times New Roman" panose="02020603050405020304" pitchFamily="18" charset="0"/>
                  </a:rPr>
                  <a:t> &gt;= 0.5</a:t>
                </a:r>
              </a:p>
              <a:p>
                <a:pPr lvl="1"/>
                <a:r>
                  <a:rPr lang="en-US" b="1">
                    <a:latin typeface="Times New Roman" panose="02020603050405020304" pitchFamily="18" charset="0"/>
                    <a:cs typeface="Times New Roman" panose="02020603050405020304" pitchFamily="18" charset="0"/>
                  </a:rPr>
                  <a:t>FP</a:t>
                </a:r>
                <a:r>
                  <a:rPr lang="en-US" b="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false positive)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bbox</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IoU</a:t>
                </a:r>
                <a:r>
                  <a:rPr lang="en-US">
                    <a:latin typeface="Times New Roman" panose="02020603050405020304" pitchFamily="18" charset="0"/>
                    <a:cs typeface="Times New Roman" panose="02020603050405020304" pitchFamily="18" charset="0"/>
                  </a:rPr>
                  <a:t> &lt; 0.5</a:t>
                </a:r>
              </a:p>
              <a:p>
                <a:pPr lvl="1"/>
                <a:r>
                  <a:rPr lang="en-US" b="1">
                    <a:latin typeface="Times New Roman" panose="02020603050405020304" pitchFamily="18" charset="0"/>
                    <a:cs typeface="Times New Roman" panose="02020603050405020304" pitchFamily="18" charset="0"/>
                  </a:rPr>
                  <a:t>FN</a:t>
                </a:r>
                <a:r>
                  <a:rPr lang="en-US">
                    <a:latin typeface="Times New Roman" panose="02020603050405020304" pitchFamily="18" charset="0"/>
                    <a:cs typeface="Times New Roman" panose="02020603050405020304" pitchFamily="18" charset="0"/>
                  </a:rPr>
                  <a:t> (false negative):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đoán</a:t>
                </a:r>
                <a:r>
                  <a:rPr lang="en-US">
                    <a:latin typeface="Times New Roman" panose="02020603050405020304" pitchFamily="18" charset="0"/>
                    <a:cs typeface="Times New Roman" panose="02020603050405020304" pitchFamily="18" charset="0"/>
                  </a:rPr>
                  <a:t>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bbox</a:t>
                </a:r>
                <a:r>
                  <a:rPr lang="en-US">
                    <a:latin typeface="Times New Roman" panose="02020603050405020304" pitchFamily="18" charset="0"/>
                    <a:cs typeface="Times New Roman" panose="02020603050405020304" pitchFamily="18" charset="0"/>
                  </a:rPr>
                  <a:t>.</a:t>
                </a:r>
                <a:endParaRPr lang="en-US" b="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1711573-0101-47D1-9555-2522CCBA8261}"/>
                  </a:ext>
                </a:extLst>
              </p:cNvPr>
              <p:cNvSpPr>
                <a:spLocks noGrp="1" noRot="1" noChangeAspect="1" noMove="1" noResize="1" noEditPoints="1" noAdjustHandles="1" noChangeArrowheads="1" noChangeShapeType="1" noTextEdit="1"/>
              </p:cNvSpPr>
              <p:nvPr>
                <p:ph idx="1"/>
              </p:nvPr>
            </p:nvSpPr>
            <p:spPr>
              <a:xfrm>
                <a:off x="838200" y="2054225"/>
                <a:ext cx="10515600" cy="4667250"/>
              </a:xfrm>
              <a:blipFill>
                <a:blip r:embed="rId2"/>
                <a:stretch>
                  <a:fillRect l="-812" t="-1828"/>
                </a:stretch>
              </a:blipFill>
            </p:spPr>
            <p:txBody>
              <a:bodyPr/>
              <a:lstStyle/>
              <a:p>
                <a:r>
                  <a:rPr lang="en-US">
                    <a:noFill/>
                  </a:rPr>
                  <a:t> </a:t>
                </a:r>
              </a:p>
            </p:txBody>
          </p:sp>
        </mc:Fallback>
      </mc:AlternateContent>
      <p:cxnSp>
        <p:nvCxnSpPr>
          <p:cNvPr id="6" name="Google Shape;78;p16">
            <a:extLst>
              <a:ext uri="{FF2B5EF4-FFF2-40B4-BE49-F238E27FC236}">
                <a16:creationId xmlns:a16="http://schemas.microsoft.com/office/drawing/2014/main" id="{EE7BC3A4-9F22-D516-2396-B147F277E22B}"/>
              </a:ext>
            </a:extLst>
          </p:cNvPr>
          <p:cNvCxnSpPr>
            <a:cxnSpLocks/>
          </p:cNvCxnSpPr>
          <p:nvPr/>
        </p:nvCxnSpPr>
        <p:spPr>
          <a:xfrm>
            <a:off x="0" y="863893"/>
            <a:ext cx="12192000" cy="0"/>
          </a:xfrm>
          <a:prstGeom prst="straightConnector1">
            <a:avLst/>
          </a:prstGeom>
          <a:noFill/>
          <a:ln w="114300"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153FC3D4-CBD8-5E61-E7AE-DD3C7870C465}"/>
              </a:ext>
            </a:extLst>
          </p:cNvPr>
          <p:cNvSpPr txBox="1"/>
          <p:nvPr/>
        </p:nvSpPr>
        <p:spPr>
          <a:xfrm>
            <a:off x="0" y="0"/>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E38F564B-1902-4846-A439-47BE21E966F5}"/>
              </a:ext>
            </a:extLst>
          </p:cNvPr>
          <p:cNvSpPr>
            <a:spLocks noGrp="1"/>
          </p:cNvSpPr>
          <p:nvPr>
            <p:ph type="sldNum" sz="quarter" idx="12"/>
          </p:nvPr>
        </p:nvSpPr>
        <p:spPr/>
        <p:txBody>
          <a:bodyPr/>
          <a:lstStyle/>
          <a:p>
            <a:fld id="{78002E0B-D3AC-4B48-88DB-9250F645449B}" type="slidenum">
              <a:rPr lang="vi-VN" smtClean="0"/>
              <a:t>31</a:t>
            </a:fld>
            <a:endParaRPr lang="vi-VN"/>
          </a:p>
        </p:txBody>
      </p:sp>
    </p:spTree>
    <p:extLst>
      <p:ext uri="{BB962C8B-B14F-4D97-AF65-F5344CB8AC3E}">
        <p14:creationId xmlns:p14="http://schemas.microsoft.com/office/powerpoint/2010/main" val="329001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2DDC-37C5-4AA5-98C7-50B348AF1728}"/>
              </a:ext>
            </a:extLst>
          </p:cNvPr>
          <p:cNvSpPr>
            <a:spLocks noGrp="1"/>
          </p:cNvSpPr>
          <p:nvPr>
            <p:ph type="title"/>
          </p:nvPr>
        </p:nvSpPr>
        <p:spPr>
          <a:xfrm>
            <a:off x="838200" y="952141"/>
            <a:ext cx="10515600" cy="991726"/>
          </a:xfrm>
        </p:spPr>
        <p:txBody>
          <a:bodyPr/>
          <a:lstStyle/>
          <a:p>
            <a:r>
              <a:rPr lang="en-US" b="1">
                <a:latin typeface="Times New Roman" panose="02020603050405020304" pitchFamily="18" charset="0"/>
                <a:cs typeface="Times New Roman" panose="02020603050405020304" pitchFamily="18" charset="0"/>
              </a:rPr>
              <a:t>F</a:t>
            </a:r>
            <a:r>
              <a:rPr lang="en-US" b="1" baseline="-25000">
                <a:latin typeface="Times New Roman" panose="02020603050405020304" pitchFamily="18" charset="0"/>
                <a:cs typeface="Times New Roman" panose="02020603050405020304" pitchFamily="18" charset="0"/>
              </a:rPr>
              <a:t>1</a:t>
            </a:r>
            <a:r>
              <a:rPr lang="en-US" b="1">
                <a:latin typeface="Times New Roman" panose="02020603050405020304" pitchFamily="18" charset="0"/>
                <a:cs typeface="Times New Roman" panose="02020603050405020304" pitchFamily="18" charset="0"/>
              </a:rPr>
              <a:t> </a:t>
            </a:r>
            <a:r>
              <a:rPr lang="en-US" sz="3600" b="1">
                <a:latin typeface="Times New Roman" panose="02020603050405020304" pitchFamily="18" charset="0"/>
                <a:cs typeface="Times New Roman" panose="02020603050405020304" pitchFamily="18" charset="0"/>
              </a:rPr>
              <a:t>SCORE</a:t>
            </a:r>
            <a:endParaRPr lang="vi-VN" sz="3600" b="1">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10E097-DCA3-41D8-BFC3-FE9C6FFFD740}"/>
                  </a:ext>
                </a:extLst>
              </p:cNvPr>
              <p:cNvSpPr>
                <a:spLocks noGrp="1"/>
              </p:cNvSpPr>
              <p:nvPr>
                <p:ph idx="1"/>
              </p:nvPr>
            </p:nvSpPr>
            <p:spPr>
              <a:xfrm>
                <a:off x="838200" y="1974439"/>
                <a:ext cx="10515600" cy="4351338"/>
              </a:xfrm>
            </p:spPr>
            <p:txBody>
              <a:bodyPr/>
              <a:lstStyle/>
              <a:p>
                <a:r>
                  <a:rPr lang="vi-VN">
                    <a:latin typeface="+mj-lt"/>
                  </a:rPr>
                  <a:t>Trung </a:t>
                </a:r>
                <a:r>
                  <a:rPr lang="vi-VN" err="1">
                    <a:latin typeface="+mj-lt"/>
                  </a:rPr>
                  <a:t>bình</a:t>
                </a:r>
                <a:r>
                  <a:rPr lang="vi-VN">
                    <a:latin typeface="+mj-lt"/>
                  </a:rPr>
                  <a:t> </a:t>
                </a:r>
                <a:r>
                  <a:rPr lang="vi-VN" err="1">
                    <a:latin typeface="+mj-lt"/>
                  </a:rPr>
                  <a:t>điều</a:t>
                </a:r>
                <a:r>
                  <a:rPr lang="vi-VN">
                    <a:latin typeface="+mj-lt"/>
                  </a:rPr>
                  <a:t> </a:t>
                </a:r>
                <a:r>
                  <a:rPr lang="vi-VN" err="1">
                    <a:latin typeface="+mj-lt"/>
                  </a:rPr>
                  <a:t>hòa</a:t>
                </a:r>
                <a:r>
                  <a:rPr lang="vi-VN">
                    <a:latin typeface="+mj-lt"/>
                  </a:rPr>
                  <a:t> </a:t>
                </a:r>
                <a:r>
                  <a:rPr lang="vi-VN" err="1">
                    <a:latin typeface="+mj-lt"/>
                  </a:rPr>
                  <a:t>giữa</a:t>
                </a:r>
                <a:r>
                  <a:rPr lang="vi-VN">
                    <a:latin typeface="+mj-lt"/>
                  </a:rPr>
                  <a:t> </a:t>
                </a:r>
                <a:r>
                  <a:rPr lang="vi-VN" err="1">
                    <a:latin typeface="+mj-lt"/>
                  </a:rPr>
                  <a:t>precision</a:t>
                </a:r>
                <a:r>
                  <a:rPr lang="vi-VN">
                    <a:latin typeface="+mj-lt"/>
                  </a:rPr>
                  <a:t> </a:t>
                </a:r>
                <a:r>
                  <a:rPr lang="vi-VN" err="1">
                    <a:latin typeface="+mj-lt"/>
                  </a:rPr>
                  <a:t>và</a:t>
                </a:r>
                <a:r>
                  <a:rPr lang="vi-VN">
                    <a:latin typeface="+mj-lt"/>
                  </a:rPr>
                  <a:t> </a:t>
                </a:r>
                <a:r>
                  <a:rPr lang="vi-VN" err="1">
                    <a:latin typeface="+mj-lt"/>
                  </a:rPr>
                  <a:t>recall</a:t>
                </a:r>
                <a:r>
                  <a:rPr lang="vi-VN">
                    <a:latin typeface="+mj-lt"/>
                  </a:rPr>
                  <a:t>. </a:t>
                </a:r>
              </a:p>
              <a:p>
                <a:r>
                  <a:rPr lang="vi-VN">
                    <a:latin typeface="+mj-lt"/>
                  </a:rPr>
                  <a:t>Do </a:t>
                </a:r>
                <a:r>
                  <a:rPr lang="vi-VN" err="1">
                    <a:latin typeface="+mj-lt"/>
                  </a:rPr>
                  <a:t>đó</a:t>
                </a:r>
                <a:r>
                  <a:rPr lang="vi-VN">
                    <a:latin typeface="+mj-lt"/>
                  </a:rPr>
                  <a:t>, </a:t>
                </a:r>
                <a:r>
                  <a:rPr lang="vi-VN" err="1">
                    <a:latin typeface="+mj-lt"/>
                  </a:rPr>
                  <a:t>nó</a:t>
                </a:r>
                <a:r>
                  <a:rPr lang="vi-VN">
                    <a:latin typeface="+mj-lt"/>
                  </a:rPr>
                  <a:t> </a:t>
                </a:r>
                <a:r>
                  <a:rPr lang="vi-VN" err="1">
                    <a:latin typeface="+mj-lt"/>
                  </a:rPr>
                  <a:t>đại</a:t>
                </a:r>
                <a:r>
                  <a:rPr lang="vi-VN">
                    <a:latin typeface="+mj-lt"/>
                  </a:rPr>
                  <a:t> </a:t>
                </a:r>
                <a:r>
                  <a:rPr lang="vi-VN" err="1">
                    <a:latin typeface="+mj-lt"/>
                  </a:rPr>
                  <a:t>diện</a:t>
                </a:r>
                <a:r>
                  <a:rPr lang="vi-VN">
                    <a:latin typeface="+mj-lt"/>
                  </a:rPr>
                  <a:t> hơn trong </a:t>
                </a:r>
                <a:r>
                  <a:rPr lang="vi-VN" err="1">
                    <a:latin typeface="+mj-lt"/>
                  </a:rPr>
                  <a:t>việc</a:t>
                </a:r>
                <a:r>
                  <a:rPr lang="vi-VN">
                    <a:latin typeface="+mj-lt"/>
                  </a:rPr>
                  <a:t> </a:t>
                </a:r>
                <a:r>
                  <a:rPr lang="vi-VN" err="1">
                    <a:latin typeface="+mj-lt"/>
                  </a:rPr>
                  <a:t>đánh</a:t>
                </a:r>
                <a:r>
                  <a:rPr lang="vi-VN">
                    <a:latin typeface="+mj-lt"/>
                  </a:rPr>
                  <a:t> </a:t>
                </a:r>
                <a:r>
                  <a:rPr lang="vi-VN" err="1">
                    <a:latin typeface="+mj-lt"/>
                  </a:rPr>
                  <a:t>giá</a:t>
                </a:r>
                <a:r>
                  <a:rPr lang="vi-VN">
                    <a:latin typeface="+mj-lt"/>
                  </a:rPr>
                  <a:t> </a:t>
                </a:r>
                <a:r>
                  <a:rPr lang="vi-VN" err="1">
                    <a:latin typeface="+mj-lt"/>
                  </a:rPr>
                  <a:t>độ</a:t>
                </a:r>
                <a:r>
                  <a:rPr lang="vi-VN">
                    <a:latin typeface="+mj-lt"/>
                  </a:rPr>
                  <a:t> </a:t>
                </a:r>
                <a:r>
                  <a:rPr lang="vi-VN" err="1">
                    <a:latin typeface="+mj-lt"/>
                  </a:rPr>
                  <a:t>chính</a:t>
                </a:r>
                <a:r>
                  <a:rPr lang="vi-VN">
                    <a:latin typeface="+mj-lt"/>
                  </a:rPr>
                  <a:t> </a:t>
                </a:r>
                <a:r>
                  <a:rPr lang="vi-VN" err="1">
                    <a:latin typeface="+mj-lt"/>
                  </a:rPr>
                  <a:t>xác</a:t>
                </a:r>
                <a:r>
                  <a:rPr lang="vi-VN">
                    <a:latin typeface="+mj-lt"/>
                  </a:rPr>
                  <a:t> trên </a:t>
                </a:r>
                <a:r>
                  <a:rPr lang="vi-VN" err="1">
                    <a:latin typeface="+mj-lt"/>
                  </a:rPr>
                  <a:t>đồng</a:t>
                </a:r>
                <a:r>
                  <a:rPr lang="vi-VN">
                    <a:latin typeface="+mj-lt"/>
                  </a:rPr>
                  <a:t> </a:t>
                </a:r>
                <a:r>
                  <a:rPr lang="vi-VN" err="1">
                    <a:latin typeface="+mj-lt"/>
                  </a:rPr>
                  <a:t>thời</a:t>
                </a:r>
                <a:r>
                  <a:rPr lang="vi-VN">
                    <a:latin typeface="+mj-lt"/>
                  </a:rPr>
                  <a:t> </a:t>
                </a:r>
                <a:r>
                  <a:rPr lang="vi-VN" err="1">
                    <a:latin typeface="+mj-lt"/>
                  </a:rPr>
                  <a:t>cả</a:t>
                </a:r>
                <a:r>
                  <a:rPr lang="vi-VN">
                    <a:latin typeface="+mj-lt"/>
                  </a:rPr>
                  <a:t> hai thang đo </a:t>
                </a:r>
                <a:r>
                  <a:rPr lang="vi-VN" err="1">
                    <a:latin typeface="+mj-lt"/>
                  </a:rPr>
                  <a:t>precision</a:t>
                </a:r>
                <a:r>
                  <a:rPr lang="vi-VN">
                    <a:latin typeface="+mj-lt"/>
                  </a:rPr>
                  <a:t> </a:t>
                </a:r>
                <a:r>
                  <a:rPr lang="vi-VN" err="1">
                    <a:latin typeface="+mj-lt"/>
                  </a:rPr>
                  <a:t>và</a:t>
                </a:r>
                <a:r>
                  <a:rPr lang="vi-VN">
                    <a:latin typeface="+mj-lt"/>
                  </a:rPr>
                  <a:t> </a:t>
                </a:r>
                <a:r>
                  <a:rPr lang="vi-VN" err="1">
                    <a:latin typeface="+mj-lt"/>
                  </a:rPr>
                  <a:t>recall</a:t>
                </a:r>
                <a:r>
                  <a:rPr lang="vi-VN">
                    <a:latin typeface="+mj-lt"/>
                  </a:rPr>
                  <a:t>.</a:t>
                </a:r>
              </a:p>
              <a:p>
                <a:endParaRPr lang="vi-VN">
                  <a:latin typeface="+mj-lt"/>
                </a:endParaRPr>
              </a:p>
              <a:p>
                <a:pPr marL="0" indent="0">
                  <a:buNone/>
                </a:pPr>
                <a14:m>
                  <m:oMathPara xmlns:m="http://schemas.openxmlformats.org/officeDocument/2006/math">
                    <m:oMathParaPr>
                      <m:jc m:val="centerGroup"/>
                    </m:oMathParaPr>
                    <m:oMath xmlns:m="http://schemas.openxmlformats.org/officeDocument/2006/math">
                      <m:sSub>
                        <m:sSubPr>
                          <m:ctrlPr>
                            <a:rPr lang="vi-VN" b="0" i="1" smtClean="0">
                              <a:latin typeface="Cambria Math" panose="02040503050406030204" pitchFamily="18" charset="0"/>
                            </a:rPr>
                          </m:ctrlPr>
                        </m:sSubPr>
                        <m:e>
                          <m:r>
                            <a:rPr lang="vi-VN" b="0" i="1" smtClean="0">
                              <a:latin typeface="Cambria Math" panose="02040503050406030204" pitchFamily="18" charset="0"/>
                            </a:rPr>
                            <m:t>𝐹</m:t>
                          </m:r>
                        </m:e>
                        <m:sub>
                          <m:r>
                            <a:rPr lang="vi-VN" b="0" i="1" smtClean="0">
                              <a:latin typeface="Cambria Math" panose="02040503050406030204" pitchFamily="18" charset="0"/>
                            </a:rPr>
                            <m:t>1</m:t>
                          </m:r>
                        </m:sub>
                      </m:sSub>
                      <m:r>
                        <a:rPr lang="vi-VN" b="0" i="1" smtClean="0">
                          <a:latin typeface="Cambria Math" panose="02040503050406030204" pitchFamily="18" charset="0"/>
                        </a:rPr>
                        <m:t>=2 </m:t>
                      </m:r>
                      <m:r>
                        <a:rPr lang="vi-VN" b="0" i="1" smtClean="0">
                          <a:latin typeface="Cambria Math" panose="02040503050406030204" pitchFamily="18" charset="0"/>
                          <a:ea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𝑝𝑟𝑒𝑐𝑖𝑠𝑖𝑜𝑛</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𝑟𝑒𝑐𝑎𝑙𝑙</m:t>
                          </m:r>
                        </m:num>
                        <m:den>
                          <m:r>
                            <a:rPr lang="vi-VN" b="0" i="1" smtClean="0">
                              <a:latin typeface="Cambria Math" panose="02040503050406030204" pitchFamily="18" charset="0"/>
                            </a:rPr>
                            <m:t>𝑝𝑟𝑒𝑐𝑖𝑠𝑖𝑜𝑛</m:t>
                          </m:r>
                          <m:r>
                            <a:rPr lang="vi-VN" b="0" i="1" smtClean="0">
                              <a:latin typeface="Cambria Math" panose="02040503050406030204" pitchFamily="18" charset="0"/>
                            </a:rPr>
                            <m:t>+</m:t>
                          </m:r>
                          <m:r>
                            <a:rPr lang="vi-VN" b="0" i="1" smtClean="0">
                              <a:latin typeface="Cambria Math" panose="02040503050406030204" pitchFamily="18" charset="0"/>
                            </a:rPr>
                            <m:t>𝑟𝑒𝑐𝑎𝑙𝑙</m:t>
                          </m:r>
                        </m:den>
                      </m:f>
                    </m:oMath>
                  </m:oMathPara>
                </a14:m>
                <a:endParaRPr lang="vi-VN">
                  <a:latin typeface="+mj-lt"/>
                </a:endParaRPr>
              </a:p>
            </p:txBody>
          </p:sp>
        </mc:Choice>
        <mc:Fallback xmlns="">
          <p:sp>
            <p:nvSpPr>
              <p:cNvPr id="3" name="Content Placeholder 2">
                <a:extLst>
                  <a:ext uri="{FF2B5EF4-FFF2-40B4-BE49-F238E27FC236}">
                    <a16:creationId xmlns:a16="http://schemas.microsoft.com/office/drawing/2014/main" id="{1A10E097-DCA3-41D8-BFC3-FE9C6FFFD740}"/>
                  </a:ext>
                </a:extLst>
              </p:cNvPr>
              <p:cNvSpPr>
                <a:spLocks noGrp="1" noRot="1" noChangeAspect="1" noMove="1" noResize="1" noEditPoints="1" noAdjustHandles="1" noChangeArrowheads="1" noChangeShapeType="1" noTextEdit="1"/>
              </p:cNvSpPr>
              <p:nvPr>
                <p:ph idx="1"/>
              </p:nvPr>
            </p:nvSpPr>
            <p:spPr>
              <a:xfrm>
                <a:off x="838200" y="1974439"/>
                <a:ext cx="10515600" cy="4351338"/>
              </a:xfrm>
              <a:blipFill>
                <a:blip r:embed="rId2"/>
                <a:stretch>
                  <a:fillRect l="-1043" t="-2521" r="-870"/>
                </a:stretch>
              </a:blipFill>
            </p:spPr>
            <p:txBody>
              <a:bodyPr/>
              <a:lstStyle/>
              <a:p>
                <a:r>
                  <a:rPr lang="en-US">
                    <a:noFill/>
                  </a:rPr>
                  <a:t> </a:t>
                </a:r>
              </a:p>
            </p:txBody>
          </p:sp>
        </mc:Fallback>
      </mc:AlternateContent>
      <p:cxnSp>
        <p:nvCxnSpPr>
          <p:cNvPr id="6" name="Google Shape;78;p16">
            <a:extLst>
              <a:ext uri="{FF2B5EF4-FFF2-40B4-BE49-F238E27FC236}">
                <a16:creationId xmlns:a16="http://schemas.microsoft.com/office/drawing/2014/main" id="{562C143C-CE57-9BC3-71B2-AD701E990C5A}"/>
              </a:ext>
            </a:extLst>
          </p:cNvPr>
          <p:cNvCxnSpPr>
            <a:cxnSpLocks/>
          </p:cNvCxnSpPr>
          <p:nvPr/>
        </p:nvCxnSpPr>
        <p:spPr>
          <a:xfrm>
            <a:off x="0" y="882906"/>
            <a:ext cx="12192000" cy="0"/>
          </a:xfrm>
          <a:prstGeom prst="straightConnector1">
            <a:avLst/>
          </a:prstGeom>
          <a:noFill/>
          <a:ln w="114300"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E06E03C5-5907-1425-C47B-3C0D3E8CCD74}"/>
              </a:ext>
            </a:extLst>
          </p:cNvPr>
          <p:cNvSpPr txBox="1"/>
          <p:nvPr/>
        </p:nvSpPr>
        <p:spPr>
          <a:xfrm>
            <a:off x="0" y="3313"/>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FD3754A7-2C12-4206-8A12-900D465C684D}"/>
              </a:ext>
            </a:extLst>
          </p:cNvPr>
          <p:cNvSpPr>
            <a:spLocks noGrp="1"/>
          </p:cNvSpPr>
          <p:nvPr>
            <p:ph type="sldNum" sz="quarter" idx="12"/>
          </p:nvPr>
        </p:nvSpPr>
        <p:spPr/>
        <p:txBody>
          <a:bodyPr/>
          <a:lstStyle/>
          <a:p>
            <a:fld id="{78002E0B-D3AC-4B48-88DB-9250F645449B}" type="slidenum">
              <a:rPr lang="vi-VN" smtClean="0"/>
              <a:t>32</a:t>
            </a:fld>
            <a:endParaRPr lang="vi-VN"/>
          </a:p>
        </p:txBody>
      </p:sp>
    </p:spTree>
    <p:extLst>
      <p:ext uri="{BB962C8B-B14F-4D97-AF65-F5344CB8AC3E}">
        <p14:creationId xmlns:p14="http://schemas.microsoft.com/office/powerpoint/2010/main" val="2000398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DF978EE-2327-4601-9E33-53F79763E90B}"/>
              </a:ext>
            </a:extLst>
          </p:cNvPr>
          <p:cNvSpPr>
            <a:spLocks noGrp="1"/>
          </p:cNvSpPr>
          <p:nvPr>
            <p:ph idx="1"/>
          </p:nvPr>
        </p:nvSpPr>
        <p:spPr>
          <a:xfrm>
            <a:off x="838200" y="1251177"/>
            <a:ext cx="10515600" cy="4895850"/>
          </a:xfrm>
        </p:spPr>
        <p:txBody>
          <a:bodyPr>
            <a:noAutofit/>
          </a:bodyPr>
          <a:lstStyle/>
          <a:p>
            <a:pPr>
              <a:lnSpc>
                <a:spcPct val="150000"/>
              </a:lnSpc>
            </a:pPr>
            <a:r>
              <a:rPr lang="en-US" sz="2400" err="1">
                <a:latin typeface="Times New Roman" panose="02020603050405020304" pitchFamily="18" charset="0"/>
                <a:cs typeface="Times New Roman" panose="02020603050405020304" pitchFamily="18" charset="0"/>
              </a:rPr>
              <a:t>Tập</a:t>
            </a:r>
            <a:r>
              <a:rPr lang="en-US" sz="2400">
                <a:latin typeface="Times New Roman" panose="02020603050405020304" pitchFamily="18" charset="0"/>
                <a:cs typeface="Times New Roman" panose="02020603050405020304" pitchFamily="18" charset="0"/>
              </a:rPr>
              <a:t> validation bao </a:t>
            </a:r>
            <a:r>
              <a:rPr lang="en-US" sz="2400" err="1">
                <a:latin typeface="Times New Roman" panose="02020603050405020304" pitchFamily="18" charset="0"/>
                <a:cs typeface="Times New Roman" panose="02020603050405020304" pitchFamily="18" charset="0"/>
              </a:rPr>
              <a:t>gồm</a:t>
            </a:r>
            <a:r>
              <a:rPr lang="en-US" sz="2400">
                <a:latin typeface="Times New Roman" panose="02020603050405020304" pitchFamily="18" charset="0"/>
                <a:cs typeface="Times New Roman" panose="02020603050405020304" pitchFamily="18" charset="0"/>
              </a:rPr>
              <a:t>:</a:t>
            </a:r>
          </a:p>
          <a:p>
            <a:pPr lvl="1">
              <a:lnSpc>
                <a:spcPct val="150000"/>
              </a:lnSpc>
            </a:pPr>
            <a:r>
              <a:rPr lang="en-US">
                <a:latin typeface="Times New Roman" panose="02020603050405020304" pitchFamily="18" charset="0"/>
                <a:cs typeface="Times New Roman" panose="02020603050405020304" pitchFamily="18" charset="0"/>
              </a:rPr>
              <a:t>1747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do </a:t>
            </a:r>
            <a:r>
              <a:rPr lang="en-US" err="1">
                <a:latin typeface="Times New Roman" panose="02020603050405020304" pitchFamily="18" charset="0"/>
                <a:cs typeface="Times New Roman" panose="02020603050405020304" pitchFamily="18" charset="0"/>
              </a:rPr>
              <a:t>GreenParking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trang</a:t>
            </a:r>
            <a:r>
              <a:rPr 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hlinkClick r:id="rId3"/>
              </a:rPr>
              <a:t>https://miai.vn/thu-vien-mi-ai/</a:t>
            </a:r>
            <a:r>
              <a:rPr lang="en-US">
                <a:latin typeface="Times New Roman" panose="02020603050405020304" pitchFamily="18" charset="0"/>
                <a:cs typeface="Times New Roman" panose="02020603050405020304" pitchFamily="18" charset="0"/>
              </a:rPr>
              <a:t>) (472 x 303) (c</a:t>
            </a:r>
            <a:r>
              <a:rPr lang="vi-VN" err="1">
                <a:latin typeface="Times New Roman" panose="02020603050405020304" pitchFamily="18" charset="0"/>
                <a:cs typeface="Times New Roman" panose="02020603050405020304" pitchFamily="18" charset="0"/>
              </a:rPr>
              <a:t>ường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độ</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sáng</a:t>
            </a:r>
            <a:r>
              <a:rPr lang="vi-VN">
                <a:latin typeface="Times New Roman" panose="02020603050405020304" pitchFamily="18" charset="0"/>
                <a:cs typeface="Times New Roman" panose="02020603050405020304" pitchFamily="18" charset="0"/>
              </a:rPr>
              <a:t> 111)</a:t>
            </a:r>
            <a:endParaRPr lang="en-US">
              <a:latin typeface="Times New Roman" panose="02020603050405020304" pitchFamily="18" charset="0"/>
              <a:cs typeface="Times New Roman" panose="02020603050405020304" pitchFamily="18" charset="0"/>
            </a:endParaRPr>
          </a:p>
          <a:p>
            <a:pPr lvl="1">
              <a:lnSpc>
                <a:spcPct val="150000"/>
              </a:lnSpc>
            </a:pPr>
            <a:r>
              <a:rPr lang="en-US">
                <a:latin typeface="Times New Roman" panose="02020603050405020304" pitchFamily="18" charset="0"/>
                <a:cs typeface="Times New Roman" panose="02020603050405020304" pitchFamily="18" charset="0"/>
              </a:rPr>
              <a:t>File ground truth </a:t>
            </a:r>
            <a:r>
              <a:rPr lang="en-US" err="1">
                <a:latin typeface="Times New Roman" panose="02020603050405020304" pitchFamily="18" charset="0"/>
                <a:cs typeface="Times New Roman" panose="02020603050405020304" pitchFamily="18" charset="0"/>
              </a:rPr>
              <a:t>chứa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tọa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ground truth bounding box bao </a:t>
            </a:r>
            <a:r>
              <a:rPr lang="en-US" err="1">
                <a:latin typeface="Times New Roman" panose="02020603050405020304" pitchFamily="18" charset="0"/>
                <a:cs typeface="Times New Roman" panose="02020603050405020304" pitchFamily="18" charset="0"/>
              </a:rPr>
              <a:t>sát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thông</a:t>
            </a:r>
            <a:r>
              <a:rPr lang="en-US">
                <a:latin typeface="Times New Roman" panose="02020603050405020304" pitchFamily="18" charset="0"/>
                <a:cs typeface="Times New Roman" panose="02020603050405020304" pitchFamily="18" charset="0"/>
              </a:rPr>
              <a:t> tin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a:t>
            </a:r>
          </a:p>
          <a:p>
            <a:pPr>
              <a:lnSpc>
                <a:spcPct val="150000"/>
              </a:lnSpc>
            </a:pP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thang </a:t>
            </a:r>
            <a:r>
              <a:rPr lang="en-US" sz="2400" err="1">
                <a:latin typeface="Times New Roman" panose="02020603050405020304" pitchFamily="18" charset="0"/>
                <a:cs typeface="Times New Roman" panose="02020603050405020304" pitchFamily="18" charset="0"/>
              </a:rPr>
              <a:t>đo</a:t>
            </a:r>
            <a:r>
              <a:rPr lang="en-US" sz="2400">
                <a:latin typeface="Times New Roman" panose="02020603050405020304" pitchFamily="18" charset="0"/>
                <a:cs typeface="Times New Roman" panose="02020603050405020304" pitchFamily="18" charset="0"/>
              </a:rPr>
              <a:t>:</a:t>
            </a:r>
          </a:p>
          <a:p>
            <a:pPr lvl="1">
              <a:lnSpc>
                <a:spcPct val="150000"/>
              </a:lnSpc>
            </a:pP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License Plate Detection: </a:t>
            </a:r>
            <a:r>
              <a:rPr lang="en-US" err="1">
                <a:latin typeface="Times New Roman" panose="02020603050405020304" pitchFamily="18" charset="0"/>
                <a:cs typeface="Times New Roman" panose="02020603050405020304" pitchFamily="18" charset="0"/>
              </a:rPr>
              <a:t>IoU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threshold 0.5, Precision, Recall, F1</a:t>
            </a:r>
          </a:p>
          <a:p>
            <a:pPr lvl="1">
              <a:lnSpc>
                <a:spcPct val="150000"/>
              </a:lnSpc>
            </a:pP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Character Recognition: Accuracy</a:t>
            </a:r>
          </a:p>
          <a:p>
            <a:pPr lvl="1"/>
            <a:endParaRPr lang="en-US"/>
          </a:p>
          <a:p>
            <a:endParaRPr lang="vi-VN" sz="2400"/>
          </a:p>
        </p:txBody>
      </p:sp>
      <p:cxnSp>
        <p:nvCxnSpPr>
          <p:cNvPr id="6" name="Google Shape;78;p16">
            <a:extLst>
              <a:ext uri="{FF2B5EF4-FFF2-40B4-BE49-F238E27FC236}">
                <a16:creationId xmlns:a16="http://schemas.microsoft.com/office/drawing/2014/main" id="{DC439B45-561F-1238-068B-A48BA4DEBCD8}"/>
              </a:ext>
            </a:extLst>
          </p:cNvPr>
          <p:cNvCxnSpPr>
            <a:cxnSpLocks/>
          </p:cNvCxnSpPr>
          <p:nvPr/>
        </p:nvCxnSpPr>
        <p:spPr>
          <a:xfrm>
            <a:off x="0" y="945763"/>
            <a:ext cx="12192000" cy="0"/>
          </a:xfrm>
          <a:prstGeom prst="straightConnector1">
            <a:avLst/>
          </a:prstGeom>
          <a:noFill/>
          <a:ln w="114300" cap="flat" cmpd="sng">
            <a:solidFill>
              <a:schemeClr val="dk1"/>
            </a:solidFill>
            <a:prstDash val="solid"/>
            <a:round/>
            <a:headEnd type="none" w="med" len="med"/>
            <a:tailEnd type="none" w="med" len="med"/>
          </a:ln>
        </p:spPr>
      </p:cxnSp>
      <p:sp>
        <p:nvSpPr>
          <p:cNvPr id="8" name="TextBox 7">
            <a:extLst>
              <a:ext uri="{FF2B5EF4-FFF2-40B4-BE49-F238E27FC236}">
                <a16:creationId xmlns:a16="http://schemas.microsoft.com/office/drawing/2014/main" id="{FE3B0E04-45A9-B788-50BF-7D91018176AB}"/>
              </a:ext>
            </a:extLst>
          </p:cNvPr>
          <p:cNvSpPr txBox="1"/>
          <p:nvPr/>
        </p:nvSpPr>
        <p:spPr>
          <a:xfrm>
            <a:off x="0" y="23615"/>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6B9211-E732-4DF7-912A-0670E72E9793}"/>
              </a:ext>
            </a:extLst>
          </p:cNvPr>
          <p:cNvSpPr>
            <a:spLocks noGrp="1"/>
          </p:cNvSpPr>
          <p:nvPr>
            <p:ph type="sldNum" sz="quarter" idx="12"/>
          </p:nvPr>
        </p:nvSpPr>
        <p:spPr/>
        <p:txBody>
          <a:bodyPr/>
          <a:lstStyle/>
          <a:p>
            <a:fld id="{78002E0B-D3AC-4B48-88DB-9250F645449B}" type="slidenum">
              <a:rPr lang="vi-VN" smtClean="0"/>
              <a:t>33</a:t>
            </a:fld>
            <a:endParaRPr lang="vi-VN"/>
          </a:p>
        </p:txBody>
      </p:sp>
    </p:spTree>
    <p:extLst>
      <p:ext uri="{BB962C8B-B14F-4D97-AF65-F5344CB8AC3E}">
        <p14:creationId xmlns:p14="http://schemas.microsoft.com/office/powerpoint/2010/main" val="1023191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F2E90C-3193-4F25-82E0-50F0988DBAF2}"/>
              </a:ext>
            </a:extLst>
          </p:cNvPr>
          <p:cNvSpPr>
            <a:spLocks noGrp="1"/>
          </p:cNvSpPr>
          <p:nvPr>
            <p:ph idx="1"/>
          </p:nvPr>
        </p:nvSpPr>
        <p:spPr>
          <a:xfrm>
            <a:off x="838200" y="1364775"/>
            <a:ext cx="10515600" cy="4351338"/>
          </a:xfrm>
        </p:spPr>
        <p:txBody>
          <a:bodyPr>
            <a:normAutofit/>
          </a:bodyPr>
          <a:lstStyle/>
          <a:p>
            <a:pPr>
              <a:lnSpc>
                <a:spcPct val="150000"/>
              </a:lnSpc>
            </a:pPr>
            <a:r>
              <a:rPr lang="en-US" err="1">
                <a:latin typeface="Times New Roman" panose="02020603050405020304" pitchFamily="18" charset="0"/>
                <a:cs typeface="Times New Roman" panose="02020603050405020304" pitchFamily="18" charset="0"/>
              </a:rPr>
              <a:t>Đánh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Colab</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a:t>
            </a:r>
          </a:p>
          <a:p>
            <a:pPr lvl="1">
              <a:lnSpc>
                <a:spcPct val="150000"/>
              </a:lnSpc>
            </a:pPr>
            <a:r>
              <a:rPr lang="en-US">
                <a:latin typeface="Times New Roman" panose="02020603050405020304" pitchFamily="18" charset="0"/>
                <a:cs typeface="Times New Roman" panose="02020603050405020304" pitchFamily="18" charset="0"/>
              </a:rPr>
              <a:t>CPU: 2 core </a:t>
            </a:r>
            <a:r>
              <a:rPr lang="pt-BR">
                <a:latin typeface="Times New Roman" panose="02020603050405020304" pitchFamily="18" charset="0"/>
                <a:cs typeface="Times New Roman" panose="02020603050405020304" pitchFamily="18" charset="0"/>
              </a:rPr>
              <a:t>Intel(R) Xeon(R) CPU @ 2.20GHz</a:t>
            </a:r>
          </a:p>
          <a:p>
            <a:pPr lvl="1">
              <a:lnSpc>
                <a:spcPct val="150000"/>
              </a:lnSpc>
            </a:pPr>
            <a:r>
              <a:rPr lang="pt-BR">
                <a:latin typeface="Times New Roman" panose="02020603050405020304" pitchFamily="18" charset="0"/>
                <a:cs typeface="Times New Roman" panose="02020603050405020304" pitchFamily="18" charset="0"/>
              </a:rPr>
              <a:t>GPU: Tesla T4</a:t>
            </a:r>
          </a:p>
          <a:p>
            <a:pPr>
              <a:lnSpc>
                <a:spcPct val="150000"/>
              </a:lnSpc>
            </a:pPr>
            <a:r>
              <a:rPr lang="pt-BR">
                <a:latin typeface="Times New Roman" panose="02020603050405020304" pitchFamily="18" charset="0"/>
                <a:cs typeface="Times New Roman" panose="02020603050405020304" pitchFamily="18" charset="0"/>
              </a:rPr>
              <a:t>Phần detection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CPU</a:t>
            </a:r>
          </a:p>
          <a:p>
            <a:pPr>
              <a:lnSpc>
                <a:spcPct val="150000"/>
              </a:lnSpc>
            </a:pP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recognition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GPU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CPU)</a:t>
            </a:r>
            <a:endParaRPr lang="vi-VN">
              <a:latin typeface="Times New Roman" panose="02020603050405020304" pitchFamily="18" charset="0"/>
              <a:cs typeface="Times New Roman" panose="02020603050405020304" pitchFamily="18" charset="0"/>
            </a:endParaRPr>
          </a:p>
        </p:txBody>
      </p:sp>
      <p:cxnSp>
        <p:nvCxnSpPr>
          <p:cNvPr id="8" name="Google Shape;78;p16">
            <a:extLst>
              <a:ext uri="{FF2B5EF4-FFF2-40B4-BE49-F238E27FC236}">
                <a16:creationId xmlns:a16="http://schemas.microsoft.com/office/drawing/2014/main" id="{3F4612B9-8CE3-A6E9-92E2-82281543D27F}"/>
              </a:ext>
            </a:extLst>
          </p:cNvPr>
          <p:cNvCxnSpPr>
            <a:cxnSpLocks/>
          </p:cNvCxnSpPr>
          <p:nvPr/>
        </p:nvCxnSpPr>
        <p:spPr>
          <a:xfrm>
            <a:off x="0" y="975260"/>
            <a:ext cx="12192000" cy="0"/>
          </a:xfrm>
          <a:prstGeom prst="straightConnector1">
            <a:avLst/>
          </a:prstGeom>
          <a:noFill/>
          <a:ln w="114300"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D86D2C10-3CD4-1A89-D325-E29C5407102E}"/>
              </a:ext>
            </a:extLst>
          </p:cNvPr>
          <p:cNvSpPr txBox="1"/>
          <p:nvPr/>
        </p:nvSpPr>
        <p:spPr>
          <a:xfrm>
            <a:off x="0" y="58994"/>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C837BE6-21EE-4B96-AE9E-98671ECBDCD8}"/>
              </a:ext>
            </a:extLst>
          </p:cNvPr>
          <p:cNvSpPr>
            <a:spLocks noGrp="1"/>
          </p:cNvSpPr>
          <p:nvPr>
            <p:ph type="sldNum" sz="quarter" idx="12"/>
          </p:nvPr>
        </p:nvSpPr>
        <p:spPr/>
        <p:txBody>
          <a:bodyPr/>
          <a:lstStyle/>
          <a:p>
            <a:fld id="{78002E0B-D3AC-4B48-88DB-9250F645449B}" type="slidenum">
              <a:rPr lang="vi-VN" smtClean="0"/>
              <a:t>34</a:t>
            </a:fld>
            <a:endParaRPr lang="vi-VN"/>
          </a:p>
        </p:txBody>
      </p:sp>
    </p:spTree>
    <p:extLst>
      <p:ext uri="{BB962C8B-B14F-4D97-AF65-F5344CB8AC3E}">
        <p14:creationId xmlns:p14="http://schemas.microsoft.com/office/powerpoint/2010/main" val="1724693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047D0D-292E-4AE6-B620-1801E6A3D2D7}"/>
              </a:ext>
            </a:extLst>
          </p:cNvPr>
          <p:cNvGraphicFramePr>
            <a:graphicFrameLocks noGrp="1"/>
          </p:cNvGraphicFramePr>
          <p:nvPr>
            <p:ph idx="1"/>
            <p:extLst>
              <p:ext uri="{D42A27DB-BD31-4B8C-83A1-F6EECF244321}">
                <p14:modId xmlns:p14="http://schemas.microsoft.com/office/powerpoint/2010/main" val="2787559827"/>
              </p:ext>
            </p:extLst>
          </p:nvPr>
        </p:nvGraphicFramePr>
        <p:xfrm>
          <a:off x="0" y="2357218"/>
          <a:ext cx="12074013" cy="3271674"/>
        </p:xfrm>
        <a:graphic>
          <a:graphicData uri="http://schemas.openxmlformats.org/drawingml/2006/table">
            <a:tbl>
              <a:tblPr firstRow="1">
                <a:tableStyleId>{5940675A-B579-460E-94D1-54222C63F5DA}</a:tableStyleId>
              </a:tblPr>
              <a:tblGrid>
                <a:gridCol w="2453965">
                  <a:extLst>
                    <a:ext uri="{9D8B030D-6E8A-4147-A177-3AD203B41FA5}">
                      <a16:colId xmlns:a16="http://schemas.microsoft.com/office/drawing/2014/main" val="848484849"/>
                    </a:ext>
                  </a:extLst>
                </a:gridCol>
                <a:gridCol w="2427752">
                  <a:extLst>
                    <a:ext uri="{9D8B030D-6E8A-4147-A177-3AD203B41FA5}">
                      <a16:colId xmlns:a16="http://schemas.microsoft.com/office/drawing/2014/main" val="4281959144"/>
                    </a:ext>
                  </a:extLst>
                </a:gridCol>
                <a:gridCol w="3596148">
                  <a:extLst>
                    <a:ext uri="{9D8B030D-6E8A-4147-A177-3AD203B41FA5}">
                      <a16:colId xmlns:a16="http://schemas.microsoft.com/office/drawing/2014/main" val="2171009639"/>
                    </a:ext>
                  </a:extLst>
                </a:gridCol>
                <a:gridCol w="3596148">
                  <a:extLst>
                    <a:ext uri="{9D8B030D-6E8A-4147-A177-3AD203B41FA5}">
                      <a16:colId xmlns:a16="http://schemas.microsoft.com/office/drawing/2014/main" val="545323083"/>
                    </a:ext>
                  </a:extLst>
                </a:gridCol>
              </a:tblGrid>
              <a:tr h="545279">
                <a:tc>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endParaRPr lang="en-US" sz="2400">
                        <a:latin typeface="Times New Roman" panose="02020603050405020304" pitchFamily="18" charset="0"/>
                        <a:cs typeface="Times New Roman" panose="02020603050405020304" pitchFamily="18" charset="0"/>
                      </a:endParaRPr>
                    </a:p>
                  </a:txBody>
                  <a:tcPr anchor="ctr"/>
                </a:tc>
                <a:tc>
                  <a:txBody>
                    <a:bodyPr/>
                    <a:lstStyle/>
                    <a:p>
                      <a:pPr algn="ctr"/>
                      <a:r>
                        <a:rPr lang="en-US" sz="2400" b="1">
                          <a:latin typeface="Times New Roman" panose="02020603050405020304" pitchFamily="18" charset="0"/>
                          <a:cs typeface="Times New Roman" panose="02020603050405020304" pitchFamily="18" charset="0"/>
                        </a:rPr>
                        <a:t>HANDCRAFT</a:t>
                      </a:r>
                      <a:endParaRPr lang="vi-VN" sz="2400" b="1">
                        <a:latin typeface="Times New Roman" panose="02020603050405020304" pitchFamily="18" charset="0"/>
                        <a:cs typeface="Times New Roman" panose="02020603050405020304" pitchFamily="18" charset="0"/>
                      </a:endParaRPr>
                    </a:p>
                  </a:txBody>
                  <a:tcPr anchor="ctr"/>
                </a:tc>
                <a:tc>
                  <a:txBody>
                    <a:bodyPr/>
                    <a:lstStyle/>
                    <a:p>
                      <a:pPr algn="ctr"/>
                      <a:r>
                        <a:rPr lang="en-US" sz="2400" b="1">
                          <a:latin typeface="Times New Roman" panose="02020603050405020304" pitchFamily="18" charset="0"/>
                          <a:cs typeface="Times New Roman" panose="02020603050405020304" pitchFamily="18" charset="0"/>
                        </a:rPr>
                        <a:t>HAARCASCADE</a:t>
                      </a:r>
                    </a:p>
                  </a:txBody>
                  <a:tcPr anchor="ctr"/>
                </a:tc>
                <a:extLst>
                  <a:ext uri="{0D108BD9-81ED-4DB2-BD59-A6C34878D82A}">
                    <a16:rowId xmlns:a16="http://schemas.microsoft.com/office/drawing/2014/main" val="1615501956"/>
                  </a:ext>
                </a:extLst>
              </a:tr>
              <a:tr h="545279">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a:latin typeface="Times New Roman" panose="02020603050405020304" pitchFamily="18" charset="0"/>
                          <a:cs typeface="Times New Roman" panose="02020603050405020304" pitchFamily="18" charset="0"/>
                        </a:rPr>
                        <a:t>LICENSE PL</a:t>
                      </a:r>
                      <a:r>
                        <a:rPr lang="vi-VN" sz="2400" b="1">
                          <a:latin typeface="Times New Roman" panose="02020603050405020304" pitchFamily="18" charset="0"/>
                          <a:cs typeface="Times New Roman" panose="02020603050405020304" pitchFamily="18" charset="0"/>
                        </a:rPr>
                        <a:t>ATE DETECTION</a:t>
                      </a:r>
                      <a:endParaRPr lang="en-US" sz="2400" b="1">
                        <a:latin typeface="Times New Roman" panose="02020603050405020304" pitchFamily="18" charset="0"/>
                        <a:cs typeface="Times New Roman" panose="02020603050405020304" pitchFamily="18" charset="0"/>
                      </a:endParaRPr>
                    </a:p>
                  </a:txBody>
                  <a:tcPr/>
                </a:tc>
                <a:tc>
                  <a:txBody>
                    <a:bodyPr/>
                    <a:lstStyle/>
                    <a:p>
                      <a:r>
                        <a:rPr lang="en-US" sz="2400" b="0">
                          <a:latin typeface="Times New Roman" panose="02020603050405020304" pitchFamily="18" charset="0"/>
                          <a:cs typeface="Times New Roman" panose="02020603050405020304" pitchFamily="18" charset="0"/>
                        </a:rPr>
                        <a:t>Thời gian chạy (s)</a:t>
                      </a:r>
                    </a:p>
                  </a:txBody>
                  <a:tcPr anchor="ctr"/>
                </a:tc>
                <a:tc>
                  <a:txBody>
                    <a:bodyPr/>
                    <a:lstStyle/>
                    <a:p>
                      <a:pPr algn="ctr"/>
                      <a:r>
                        <a:rPr lang="en-US" sz="2400" b="1">
                          <a:latin typeface="Times New Roman" panose="02020603050405020304" pitchFamily="18" charset="0"/>
                          <a:cs typeface="Times New Roman" panose="02020603050405020304" pitchFamily="18" charset="0"/>
                        </a:rPr>
                        <a:t>20 (s)  </a:t>
                      </a:r>
                      <a:endParaRPr lang="vi-VN" sz="2400" b="1">
                        <a:latin typeface="Times New Roman" panose="02020603050405020304" pitchFamily="18" charset="0"/>
                        <a:cs typeface="Times New Roman" panose="02020603050405020304" pitchFamily="18" charset="0"/>
                      </a:endParaRPr>
                    </a:p>
                  </a:txBody>
                  <a:tcPr anchor="ctr"/>
                </a:tc>
                <a:tc>
                  <a:txBody>
                    <a:bodyPr/>
                    <a:lstStyle/>
                    <a:p>
                      <a:pPr algn="ctr"/>
                      <a:r>
                        <a:rPr lang="en-US" sz="2400" b="0">
                          <a:latin typeface="Times New Roman" panose="02020603050405020304" pitchFamily="18" charset="0"/>
                          <a:cs typeface="Times New Roman" panose="02020603050405020304" pitchFamily="18" charset="0"/>
                        </a:rPr>
                        <a:t>48.6 (s)</a:t>
                      </a:r>
                      <a:endParaRPr lang="vi-VN" sz="2400" b="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2666795"/>
                  </a:ext>
                </a:extLst>
              </a:tr>
              <a:tr h="545279">
                <a:tc vMerge="1">
                  <a:txBody>
                    <a:bodyPr/>
                    <a:lstStyle/>
                    <a:p>
                      <a:endParaRPr lang="en-US" sz="2000" b="0">
                        <a:latin typeface="Times New Roman" panose="02020603050405020304" pitchFamily="18" charset="0"/>
                        <a:cs typeface="Times New Roman" panose="02020603050405020304" pitchFamily="18" charset="0"/>
                      </a:endParaRPr>
                    </a:p>
                  </a:txBody>
                  <a:tcPr anchor="ctr"/>
                </a:tc>
                <a:tc>
                  <a:txBody>
                    <a:bodyPr/>
                    <a:lstStyle/>
                    <a:p>
                      <a:r>
                        <a:rPr lang="en-US" sz="2400" b="0">
                          <a:latin typeface="Times New Roman" panose="02020603050405020304" pitchFamily="18" charset="0"/>
                          <a:cs typeface="Times New Roman" panose="02020603050405020304" pitchFamily="18" charset="0"/>
                        </a:rPr>
                        <a:t>Average IoU</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vi-VN" sz="2400" b="0">
                          <a:effectLst/>
                          <a:latin typeface="Times New Roman" panose="02020603050405020304" pitchFamily="18" charset="0"/>
                          <a:cs typeface="Times New Roman" panose="02020603050405020304" pitchFamily="18" charset="0"/>
                        </a:rPr>
                        <a:t>0.7654</a:t>
                      </a:r>
                    </a:p>
                  </a:txBody>
                  <a:tcPr anchor="ctr"/>
                </a:tc>
                <a:tc>
                  <a:txBody>
                    <a:bodyPr/>
                    <a:lstStyle/>
                    <a:p>
                      <a:pPr algn="ctr"/>
                      <a:r>
                        <a:rPr lang="vi-VN" sz="2400" b="1" i="0" kern="1200">
                          <a:solidFill>
                            <a:schemeClr val="tx1"/>
                          </a:solidFill>
                          <a:effectLst/>
                          <a:latin typeface="Times New Roman" panose="02020603050405020304" pitchFamily="18" charset="0"/>
                          <a:ea typeface="+mn-ea"/>
                          <a:cs typeface="Times New Roman" panose="02020603050405020304" pitchFamily="18" charset="0"/>
                        </a:rPr>
                        <a:t>0.7744</a:t>
                      </a:r>
                      <a:endParaRPr lang="vi-VN" sz="2400" b="1">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8119840"/>
                  </a:ext>
                </a:extLst>
              </a:tr>
              <a:tr h="545279">
                <a:tc vMerge="1">
                  <a:txBody>
                    <a:bodyPr/>
                    <a:lstStyle/>
                    <a:p>
                      <a:endParaRPr lang="en-US" sz="2000" b="0">
                        <a:latin typeface="Times New Roman" panose="02020603050405020304" pitchFamily="18" charset="0"/>
                        <a:cs typeface="Times New Roman" panose="02020603050405020304" pitchFamily="18" charset="0"/>
                      </a:endParaRPr>
                    </a:p>
                  </a:txBody>
                  <a:tcPr anchor="ctr"/>
                </a:tc>
                <a:tc>
                  <a:txBody>
                    <a:bodyPr/>
                    <a:lstStyle/>
                    <a:p>
                      <a:r>
                        <a:rPr lang="en-US" sz="2400" b="0">
                          <a:latin typeface="Times New Roman" panose="02020603050405020304" pitchFamily="18" charset="0"/>
                          <a:cs typeface="Times New Roman" panose="02020603050405020304" pitchFamily="18" charset="0"/>
                        </a:rPr>
                        <a:t>Precision</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en-US" sz="2400" b="0">
                          <a:latin typeface="Times New Roman" panose="02020603050405020304" pitchFamily="18" charset="0"/>
                          <a:cs typeface="Times New Roman" panose="02020603050405020304" pitchFamily="18" charset="0"/>
                        </a:rPr>
                        <a:t>0.9298</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vi-VN" sz="2400" b="1">
                          <a:latin typeface="Times New Roman" panose="02020603050405020304" pitchFamily="18" charset="0"/>
                          <a:cs typeface="Times New Roman" panose="02020603050405020304" pitchFamily="18" charset="0"/>
                        </a:rPr>
                        <a:t>1.0</a:t>
                      </a:r>
                    </a:p>
                  </a:txBody>
                  <a:tcPr anchor="ctr"/>
                </a:tc>
                <a:extLst>
                  <a:ext uri="{0D108BD9-81ED-4DB2-BD59-A6C34878D82A}">
                    <a16:rowId xmlns:a16="http://schemas.microsoft.com/office/drawing/2014/main" val="1603412589"/>
                  </a:ext>
                </a:extLst>
              </a:tr>
              <a:tr h="545279">
                <a:tc vMerge="1">
                  <a:txBody>
                    <a:bodyPr/>
                    <a:lstStyle/>
                    <a:p>
                      <a:endParaRPr lang="en-US" sz="2000" b="0">
                        <a:latin typeface="Times New Roman" panose="02020603050405020304" pitchFamily="18" charset="0"/>
                        <a:cs typeface="Times New Roman" panose="02020603050405020304" pitchFamily="18" charset="0"/>
                      </a:endParaRPr>
                    </a:p>
                  </a:txBody>
                  <a:tcPr anchor="ctr"/>
                </a:tc>
                <a:tc>
                  <a:txBody>
                    <a:bodyPr/>
                    <a:lstStyle/>
                    <a:p>
                      <a:r>
                        <a:rPr lang="en-US" sz="2400" b="0">
                          <a:latin typeface="Times New Roman" panose="02020603050405020304" pitchFamily="18" charset="0"/>
                          <a:cs typeface="Times New Roman" panose="02020603050405020304" pitchFamily="18" charset="0"/>
                        </a:rPr>
                        <a:t>Recall</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en-US" sz="2400" b="1">
                          <a:latin typeface="Times New Roman" panose="02020603050405020304" pitchFamily="18" charset="0"/>
                          <a:cs typeface="Times New Roman" panose="02020603050405020304" pitchFamily="18" charset="0"/>
                        </a:rPr>
                        <a:t>0.8663</a:t>
                      </a:r>
                      <a:endParaRPr lang="vi-VN" sz="2400" b="1">
                        <a:latin typeface="Times New Roman" panose="02020603050405020304" pitchFamily="18" charset="0"/>
                        <a:cs typeface="Times New Roman" panose="02020603050405020304" pitchFamily="18" charset="0"/>
                      </a:endParaRPr>
                    </a:p>
                  </a:txBody>
                  <a:tcPr anchor="ctr"/>
                </a:tc>
                <a:tc>
                  <a:txBody>
                    <a:bodyPr/>
                    <a:lstStyle/>
                    <a:p>
                      <a:pPr algn="ctr"/>
                      <a:r>
                        <a:rPr lang="vi-VN" sz="2400" b="0">
                          <a:latin typeface="Times New Roman" panose="02020603050405020304" pitchFamily="18" charset="0"/>
                          <a:cs typeface="Times New Roman" panose="02020603050405020304" pitchFamily="18" charset="0"/>
                        </a:rPr>
                        <a:t>0.4865</a:t>
                      </a:r>
                    </a:p>
                  </a:txBody>
                  <a:tcPr anchor="ctr"/>
                </a:tc>
                <a:extLst>
                  <a:ext uri="{0D108BD9-81ED-4DB2-BD59-A6C34878D82A}">
                    <a16:rowId xmlns:a16="http://schemas.microsoft.com/office/drawing/2014/main" val="1896709689"/>
                  </a:ext>
                </a:extLst>
              </a:tr>
              <a:tr h="545279">
                <a:tc vMerge="1">
                  <a:txBody>
                    <a:bodyPr/>
                    <a:lstStyle/>
                    <a:p>
                      <a:endParaRPr lang="en-US" sz="2000" b="0">
                        <a:latin typeface="Times New Roman" panose="02020603050405020304" pitchFamily="18" charset="0"/>
                        <a:cs typeface="Times New Roman" panose="02020603050405020304" pitchFamily="18" charset="0"/>
                      </a:endParaRPr>
                    </a:p>
                  </a:txBody>
                  <a:tcPr anchor="ctr"/>
                </a:tc>
                <a:tc>
                  <a:txBody>
                    <a:bodyPr/>
                    <a:lstStyle/>
                    <a:p>
                      <a:r>
                        <a:rPr lang="en-US" sz="2400" b="0">
                          <a:latin typeface="Times New Roman" panose="02020603050405020304" pitchFamily="18" charset="0"/>
                          <a:cs typeface="Times New Roman" panose="02020603050405020304" pitchFamily="18" charset="0"/>
                        </a:rPr>
                        <a:t>F1</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en-US" sz="2400" b="1">
                          <a:latin typeface="Times New Roman" panose="02020603050405020304" pitchFamily="18" charset="0"/>
                          <a:cs typeface="Times New Roman" panose="02020603050405020304" pitchFamily="18" charset="0"/>
                        </a:rPr>
                        <a:t>0.8969</a:t>
                      </a:r>
                      <a:endParaRPr lang="vi-VN" sz="2400" b="1">
                        <a:latin typeface="Times New Roman" panose="02020603050405020304" pitchFamily="18" charset="0"/>
                        <a:cs typeface="Times New Roman" panose="02020603050405020304" pitchFamily="18" charset="0"/>
                      </a:endParaRPr>
                    </a:p>
                  </a:txBody>
                  <a:tcPr anchor="ctr"/>
                </a:tc>
                <a:tc>
                  <a:txBody>
                    <a:bodyPr/>
                    <a:lstStyle/>
                    <a:p>
                      <a:pPr algn="ctr"/>
                      <a:r>
                        <a:rPr lang="vi-VN" sz="2400" b="0">
                          <a:latin typeface="Times New Roman" panose="02020603050405020304" pitchFamily="18" charset="0"/>
                          <a:cs typeface="Times New Roman" panose="02020603050405020304" pitchFamily="18" charset="0"/>
                        </a:rPr>
                        <a:t>0.6546</a:t>
                      </a:r>
                    </a:p>
                  </a:txBody>
                  <a:tcPr anchor="ctr"/>
                </a:tc>
                <a:extLst>
                  <a:ext uri="{0D108BD9-81ED-4DB2-BD59-A6C34878D82A}">
                    <a16:rowId xmlns:a16="http://schemas.microsoft.com/office/drawing/2014/main" val="4024926417"/>
                  </a:ext>
                </a:extLst>
              </a:tr>
            </a:tbl>
          </a:graphicData>
        </a:graphic>
      </p:graphicFrame>
      <p:cxnSp>
        <p:nvCxnSpPr>
          <p:cNvPr id="8" name="Google Shape;78;p16">
            <a:extLst>
              <a:ext uri="{FF2B5EF4-FFF2-40B4-BE49-F238E27FC236}">
                <a16:creationId xmlns:a16="http://schemas.microsoft.com/office/drawing/2014/main" id="{5B0C71BC-080F-C864-7A53-EDE1666DA8B2}"/>
              </a:ext>
            </a:extLst>
          </p:cNvPr>
          <p:cNvCxnSpPr>
            <a:cxnSpLocks/>
          </p:cNvCxnSpPr>
          <p:nvPr/>
        </p:nvCxnSpPr>
        <p:spPr>
          <a:xfrm>
            <a:off x="0" y="1004757"/>
            <a:ext cx="12192000" cy="0"/>
          </a:xfrm>
          <a:prstGeom prst="straightConnector1">
            <a:avLst/>
          </a:prstGeom>
          <a:noFill/>
          <a:ln w="114300"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FE037E98-7E92-F495-50B0-62316C7F330E}"/>
              </a:ext>
            </a:extLst>
          </p:cNvPr>
          <p:cNvSpPr txBox="1"/>
          <p:nvPr/>
        </p:nvSpPr>
        <p:spPr>
          <a:xfrm>
            <a:off x="0" y="74016"/>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28F043F-25EE-41A7-8292-DC8C7F0BD764}"/>
              </a:ext>
            </a:extLst>
          </p:cNvPr>
          <p:cNvSpPr>
            <a:spLocks noGrp="1"/>
          </p:cNvSpPr>
          <p:nvPr>
            <p:ph type="sldNum" sz="quarter" idx="12"/>
          </p:nvPr>
        </p:nvSpPr>
        <p:spPr/>
        <p:txBody>
          <a:bodyPr/>
          <a:lstStyle/>
          <a:p>
            <a:fld id="{78002E0B-D3AC-4B48-88DB-9250F645449B}" type="slidenum">
              <a:rPr lang="vi-VN" smtClean="0"/>
              <a:t>35</a:t>
            </a:fld>
            <a:endParaRPr lang="vi-VN"/>
          </a:p>
        </p:txBody>
      </p:sp>
      <p:sp>
        <p:nvSpPr>
          <p:cNvPr id="2" name="TextBox 1">
            <a:extLst>
              <a:ext uri="{FF2B5EF4-FFF2-40B4-BE49-F238E27FC236}">
                <a16:creationId xmlns:a16="http://schemas.microsoft.com/office/drawing/2014/main" id="{5CB26E2F-CC2B-A94A-6BD0-F2CC2D770A5F}"/>
              </a:ext>
            </a:extLst>
          </p:cNvPr>
          <p:cNvSpPr txBox="1"/>
          <p:nvPr/>
        </p:nvSpPr>
        <p:spPr>
          <a:xfrm>
            <a:off x="864158" y="1637881"/>
            <a:ext cx="3101298"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Đánh giá trên 1747 ảnh</a:t>
            </a:r>
            <a:endParaRPr lang="vi-V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304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3047D0D-292E-4AE6-B620-1801E6A3D2D7}"/>
              </a:ext>
            </a:extLst>
          </p:cNvPr>
          <p:cNvGraphicFramePr>
            <a:graphicFrameLocks noGrp="1"/>
          </p:cNvGraphicFramePr>
          <p:nvPr>
            <p:ph idx="1"/>
            <p:extLst>
              <p:ext uri="{D42A27DB-BD31-4B8C-83A1-F6EECF244321}">
                <p14:modId xmlns:p14="http://schemas.microsoft.com/office/powerpoint/2010/main" val="2053431492"/>
              </p:ext>
            </p:extLst>
          </p:nvPr>
        </p:nvGraphicFramePr>
        <p:xfrm>
          <a:off x="58994" y="2611081"/>
          <a:ext cx="12074012" cy="1635837"/>
        </p:xfrm>
        <a:graphic>
          <a:graphicData uri="http://schemas.openxmlformats.org/drawingml/2006/table">
            <a:tbl>
              <a:tblPr firstRow="1">
                <a:tableStyleId>{5940675A-B579-460E-94D1-54222C63F5DA}</a:tableStyleId>
              </a:tblPr>
              <a:tblGrid>
                <a:gridCol w="2453965">
                  <a:extLst>
                    <a:ext uri="{9D8B030D-6E8A-4147-A177-3AD203B41FA5}">
                      <a16:colId xmlns:a16="http://schemas.microsoft.com/office/drawing/2014/main" val="848484849"/>
                    </a:ext>
                  </a:extLst>
                </a:gridCol>
                <a:gridCol w="2427751">
                  <a:extLst>
                    <a:ext uri="{9D8B030D-6E8A-4147-A177-3AD203B41FA5}">
                      <a16:colId xmlns:a16="http://schemas.microsoft.com/office/drawing/2014/main" val="4281959144"/>
                    </a:ext>
                  </a:extLst>
                </a:gridCol>
                <a:gridCol w="3596148">
                  <a:extLst>
                    <a:ext uri="{9D8B030D-6E8A-4147-A177-3AD203B41FA5}">
                      <a16:colId xmlns:a16="http://schemas.microsoft.com/office/drawing/2014/main" val="2171009639"/>
                    </a:ext>
                  </a:extLst>
                </a:gridCol>
                <a:gridCol w="3596148">
                  <a:extLst>
                    <a:ext uri="{9D8B030D-6E8A-4147-A177-3AD203B41FA5}">
                      <a16:colId xmlns:a16="http://schemas.microsoft.com/office/drawing/2014/main" val="545323083"/>
                    </a:ext>
                  </a:extLst>
                </a:gridCol>
              </a:tblGrid>
              <a:tr h="545279">
                <a:tc>
                  <a:txBody>
                    <a:bodyPr/>
                    <a:lstStyle/>
                    <a:p>
                      <a:pPr algn="ct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endParaRPr lang="en-US" sz="2400" dirty="0">
                        <a:latin typeface="Times New Roman" panose="02020603050405020304" pitchFamily="18" charset="0"/>
                        <a:cs typeface="Times New Roman" panose="02020603050405020304" pitchFamily="18" charset="0"/>
                      </a:endParaRPr>
                    </a:p>
                  </a:txBody>
                  <a:tcPr anchor="ctr"/>
                </a:tc>
                <a:tc>
                  <a:txBody>
                    <a:bodyPr/>
                    <a:lstStyle/>
                    <a:p>
                      <a:pPr algn="ctr"/>
                      <a:r>
                        <a:rPr lang="vi-VN" sz="2400" b="1">
                          <a:latin typeface="Times New Roman" panose="02020603050405020304" pitchFamily="18" charset="0"/>
                          <a:cs typeface="Times New Roman" panose="02020603050405020304" pitchFamily="18" charset="0"/>
                        </a:rPr>
                        <a:t>Có segmentation</a:t>
                      </a:r>
                    </a:p>
                  </a:txBody>
                  <a:tcPr anchor="ctr"/>
                </a:tc>
                <a:tc>
                  <a:txBody>
                    <a:bodyPr/>
                    <a:lstStyle/>
                    <a:p>
                      <a:pPr algn="ctr"/>
                      <a:r>
                        <a:rPr lang="vi-VN" sz="2400" b="1">
                          <a:latin typeface="Times New Roman" panose="02020603050405020304" pitchFamily="18" charset="0"/>
                          <a:cs typeface="Times New Roman" panose="02020603050405020304" pitchFamily="18" charset="0"/>
                        </a:rPr>
                        <a:t>Không segmentation</a:t>
                      </a:r>
                      <a:endParaRPr lang="en-US" sz="2400" b="1">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5501956"/>
                  </a:ext>
                </a:extLst>
              </a:tr>
              <a:tr h="545279">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400" b="1">
                          <a:latin typeface="Times New Roman" panose="02020603050405020304" pitchFamily="18" charset="0"/>
                          <a:cs typeface="Times New Roman" panose="02020603050405020304" pitchFamily="18" charset="0"/>
                        </a:rPr>
                        <a:t>CHARACTER</a:t>
                      </a:r>
                    </a:p>
                    <a:p>
                      <a:pPr marL="0" marR="0" lvl="0" indent="0" algn="ctr" defTabSz="914400" rtl="0" eaLnBrk="1" fontAlgn="auto" latinLnBrk="0" hangingPunct="1">
                        <a:lnSpc>
                          <a:spcPct val="100000"/>
                        </a:lnSpc>
                        <a:spcBef>
                          <a:spcPts val="0"/>
                        </a:spcBef>
                        <a:spcAft>
                          <a:spcPts val="0"/>
                        </a:spcAft>
                        <a:buClrTx/>
                        <a:buSzTx/>
                        <a:buFontTx/>
                        <a:buNone/>
                        <a:tabLst/>
                        <a:defRPr/>
                      </a:pPr>
                      <a:r>
                        <a:rPr lang="vi-VN" sz="2400" b="1">
                          <a:latin typeface="Times New Roman" panose="02020603050405020304" pitchFamily="18" charset="0"/>
                          <a:cs typeface="Times New Roman" panose="02020603050405020304" pitchFamily="18" charset="0"/>
                        </a:rPr>
                        <a:t>RECOGNITION</a:t>
                      </a:r>
                      <a:endParaRPr lang="en-US" sz="2400" b="1">
                        <a:latin typeface="Times New Roman" panose="02020603050405020304" pitchFamily="18" charset="0"/>
                        <a:cs typeface="Times New Roman" panose="02020603050405020304" pitchFamily="18" charset="0"/>
                      </a:endParaRPr>
                    </a:p>
                  </a:txBody>
                  <a:tcPr/>
                </a:tc>
                <a:tc>
                  <a:txBody>
                    <a:bodyPr/>
                    <a:lstStyle/>
                    <a:p>
                      <a:r>
                        <a:rPr lang="en-US" sz="2400" b="0">
                          <a:latin typeface="Times New Roman" panose="02020603050405020304" pitchFamily="18" charset="0"/>
                          <a:cs typeface="Times New Roman" panose="02020603050405020304" pitchFamily="18" charset="0"/>
                        </a:rPr>
                        <a:t>Thời gian chạy (s)</a:t>
                      </a:r>
                    </a:p>
                  </a:txBody>
                  <a:tcPr anchor="ctr"/>
                </a:tc>
                <a:tc>
                  <a:txBody>
                    <a:bodyPr/>
                    <a:lstStyle/>
                    <a:p>
                      <a:pPr algn="ctr"/>
                      <a:r>
                        <a:rPr lang="en-US" sz="2400" b="0">
                          <a:latin typeface="Times New Roman" panose="02020603050405020304" pitchFamily="18" charset="0"/>
                          <a:cs typeface="Times New Roman" panose="02020603050405020304" pitchFamily="18" charset="0"/>
                        </a:rPr>
                        <a:t>292 (s)  </a:t>
                      </a:r>
                      <a:endParaRPr lang="vi-VN" sz="2400" b="0">
                        <a:latin typeface="Times New Roman" panose="02020603050405020304" pitchFamily="18" charset="0"/>
                        <a:cs typeface="Times New Roman" panose="02020603050405020304" pitchFamily="18" charset="0"/>
                      </a:endParaRPr>
                    </a:p>
                  </a:txBody>
                  <a:tcPr anchor="ctr"/>
                </a:tc>
                <a:tc>
                  <a:txBody>
                    <a:bodyPr/>
                    <a:lstStyle/>
                    <a:p>
                      <a:pPr algn="ctr"/>
                      <a:r>
                        <a:rPr lang="en-US" sz="2400" b="1" dirty="0">
                          <a:latin typeface="Times New Roman" panose="02020603050405020304" pitchFamily="18" charset="0"/>
                          <a:cs typeface="Times New Roman" panose="02020603050405020304" pitchFamily="18" charset="0"/>
                        </a:rPr>
                        <a:t>58.3 (s)</a:t>
                      </a:r>
                      <a:endParaRPr lang="vi-VN" sz="2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32666795"/>
                  </a:ext>
                </a:extLst>
              </a:tr>
              <a:tr h="545279">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b="1">
                        <a:latin typeface="Times New Roman" panose="02020603050405020304" pitchFamily="18" charset="0"/>
                        <a:cs typeface="Times New Roman" panose="02020603050405020304" pitchFamily="18" charset="0"/>
                      </a:endParaRPr>
                    </a:p>
                  </a:txBody>
                  <a:tcPr/>
                </a:tc>
                <a:tc>
                  <a:txBody>
                    <a:bodyPr/>
                    <a:lstStyle/>
                    <a:p>
                      <a:r>
                        <a:rPr lang="vi-VN" sz="2400" b="0">
                          <a:latin typeface="Times New Roman" panose="02020603050405020304" pitchFamily="18" charset="0"/>
                          <a:cs typeface="Times New Roman" panose="02020603050405020304" pitchFamily="18" charset="0"/>
                        </a:rPr>
                        <a:t>Accuracy</a:t>
                      </a:r>
                      <a:endParaRPr lang="en-US" sz="2400" b="0">
                        <a:latin typeface="Times New Roman" panose="02020603050405020304" pitchFamily="18" charset="0"/>
                        <a:cs typeface="Times New Roman" panose="02020603050405020304" pitchFamily="18" charset="0"/>
                      </a:endParaRPr>
                    </a:p>
                  </a:txBody>
                  <a:tcPr anchor="ctr"/>
                </a:tc>
                <a:tc>
                  <a:txBody>
                    <a:bodyPr/>
                    <a:lstStyle/>
                    <a:p>
                      <a:pPr algn="ctr"/>
                      <a:r>
                        <a:rPr lang="en-US" sz="2400" b="1" kern="1200" dirty="0">
                          <a:solidFill>
                            <a:schemeClr val="tx1"/>
                          </a:solidFill>
                          <a:effectLst/>
                          <a:latin typeface="Times New Roman" panose="02020603050405020304" pitchFamily="18" charset="0"/>
                          <a:ea typeface="+mn-ea"/>
                          <a:cs typeface="Times New Roman" panose="02020603050405020304" pitchFamily="18" charset="0"/>
                        </a:rPr>
                        <a:t>0.5513</a:t>
                      </a:r>
                      <a:endParaRPr lang="vi-VN" sz="24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2400" kern="1200" dirty="0">
                          <a:solidFill>
                            <a:schemeClr val="tx1"/>
                          </a:solidFill>
                          <a:effectLst/>
                          <a:latin typeface="Times New Roman" panose="02020603050405020304" pitchFamily="18" charset="0"/>
                          <a:ea typeface="+mn-ea"/>
                          <a:cs typeface="Times New Roman" panose="02020603050405020304" pitchFamily="18" charset="0"/>
                        </a:rPr>
                        <a:t>0.5064</a:t>
                      </a:r>
                      <a:endParaRPr lang="vi-VN" sz="2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76680000"/>
                  </a:ext>
                </a:extLst>
              </a:tr>
            </a:tbl>
          </a:graphicData>
        </a:graphic>
      </p:graphicFrame>
      <p:cxnSp>
        <p:nvCxnSpPr>
          <p:cNvPr id="8" name="Google Shape;78;p16">
            <a:extLst>
              <a:ext uri="{FF2B5EF4-FFF2-40B4-BE49-F238E27FC236}">
                <a16:creationId xmlns:a16="http://schemas.microsoft.com/office/drawing/2014/main" id="{5B0C71BC-080F-C864-7A53-EDE1666DA8B2}"/>
              </a:ext>
            </a:extLst>
          </p:cNvPr>
          <p:cNvCxnSpPr>
            <a:cxnSpLocks/>
          </p:cNvCxnSpPr>
          <p:nvPr/>
        </p:nvCxnSpPr>
        <p:spPr>
          <a:xfrm>
            <a:off x="0" y="1004757"/>
            <a:ext cx="12192000" cy="0"/>
          </a:xfrm>
          <a:prstGeom prst="straightConnector1">
            <a:avLst/>
          </a:prstGeom>
          <a:noFill/>
          <a:ln w="114300"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FE037E98-7E92-F495-50B0-62316C7F330E}"/>
              </a:ext>
            </a:extLst>
          </p:cNvPr>
          <p:cNvSpPr txBox="1"/>
          <p:nvPr/>
        </p:nvSpPr>
        <p:spPr>
          <a:xfrm>
            <a:off x="0" y="74016"/>
            <a:ext cx="3384260" cy="769441"/>
          </a:xfrm>
          <a:prstGeom prst="rect">
            <a:avLst/>
          </a:prstGeom>
          <a:noFill/>
        </p:spPr>
        <p:txBody>
          <a:bodyPr wrap="none" rtlCol="0">
            <a:spAutoFit/>
          </a:bodyPr>
          <a:lstStyle/>
          <a:p>
            <a:r>
              <a:rPr lang="en-US" sz="4400" b="1">
                <a:latin typeface="Times New Roman" panose="02020603050405020304" pitchFamily="18" charset="0"/>
                <a:cs typeface="Times New Roman" panose="02020603050405020304" pitchFamily="18" charset="0"/>
              </a:rPr>
              <a:t>3. Evaluation</a:t>
            </a:r>
            <a:endParaRPr lang="vi-VN" sz="4400" b="1">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28F043F-25EE-41A7-8292-DC8C7F0BD764}"/>
              </a:ext>
            </a:extLst>
          </p:cNvPr>
          <p:cNvSpPr>
            <a:spLocks noGrp="1"/>
          </p:cNvSpPr>
          <p:nvPr>
            <p:ph type="sldNum" sz="quarter" idx="12"/>
          </p:nvPr>
        </p:nvSpPr>
        <p:spPr/>
        <p:txBody>
          <a:bodyPr/>
          <a:lstStyle/>
          <a:p>
            <a:fld id="{78002E0B-D3AC-4B48-88DB-9250F645449B}" type="slidenum">
              <a:rPr lang="vi-VN" smtClean="0"/>
              <a:t>36</a:t>
            </a:fld>
            <a:endParaRPr lang="vi-VN"/>
          </a:p>
        </p:txBody>
      </p:sp>
    </p:spTree>
    <p:extLst>
      <p:ext uri="{BB962C8B-B14F-4D97-AF65-F5344CB8AC3E}">
        <p14:creationId xmlns:p14="http://schemas.microsoft.com/office/powerpoint/2010/main" val="1395825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DA54-94EC-9A61-581D-6F0E1772CEDB}"/>
              </a:ext>
            </a:extLst>
          </p:cNvPr>
          <p:cNvSpPr>
            <a:spLocks noGrp="1"/>
          </p:cNvSpPr>
          <p:nvPr>
            <p:ph type="title"/>
          </p:nvPr>
        </p:nvSpPr>
        <p:spPr>
          <a:xfrm>
            <a:off x="838200" y="198524"/>
            <a:ext cx="10515600" cy="762660"/>
          </a:xfrm>
        </p:spPr>
        <p:txBody>
          <a:bodyPr/>
          <a:lstStyle/>
          <a:p>
            <a:r>
              <a:rPr lang="vi-VN" b="1" err="1"/>
              <a:t>Nhận</a:t>
            </a:r>
            <a:r>
              <a:rPr lang="vi-VN" b="1"/>
              <a:t> </a:t>
            </a:r>
            <a:r>
              <a:rPr lang="vi-VN" b="1" err="1"/>
              <a:t>xét</a:t>
            </a:r>
            <a:endParaRPr lang="vi-VN" b="1"/>
          </a:p>
        </p:txBody>
      </p:sp>
      <p:sp>
        <p:nvSpPr>
          <p:cNvPr id="3" name="Content Placeholder 2">
            <a:extLst>
              <a:ext uri="{FF2B5EF4-FFF2-40B4-BE49-F238E27FC236}">
                <a16:creationId xmlns:a16="http://schemas.microsoft.com/office/drawing/2014/main" id="{FB8FEDBA-6450-318D-B6BA-CF2AA234A7A9}"/>
              </a:ext>
            </a:extLst>
          </p:cNvPr>
          <p:cNvSpPr>
            <a:spLocks noGrp="1"/>
          </p:cNvSpPr>
          <p:nvPr>
            <p:ph idx="1"/>
          </p:nvPr>
        </p:nvSpPr>
        <p:spPr/>
        <p:txBody>
          <a:bodyPr/>
          <a:lstStyle/>
          <a:p>
            <a:pPr>
              <a:lnSpc>
                <a:spcPct val="150000"/>
              </a:lnSpc>
            </a:pPr>
            <a:r>
              <a:rPr lang="en-US" err="1">
                <a:latin typeface="Times New Roman" panose="02020603050405020304" pitchFamily="18" charset="0"/>
                <a:cs typeface="Times New Roman" panose="02020603050405020304" pitchFamily="18" charset="0"/>
              </a:rPr>
              <a:t>Phù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cấu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bình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yêu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cầu</a:t>
            </a:r>
            <a:r>
              <a:rPr lang="en-US">
                <a:latin typeface="Times New Roman" panose="02020603050405020304" pitchFamily="18" charset="0"/>
                <a:cs typeface="Times New Roman" panose="02020603050405020304" pitchFamily="18" charset="0"/>
              </a:rPr>
              <a:t> GPU).</a:t>
            </a:r>
          </a:p>
          <a:p>
            <a:pPr>
              <a:lnSpc>
                <a:spcPct val="150000"/>
              </a:lnSpc>
            </a:pPr>
            <a:r>
              <a:rPr lang="en-US" err="1">
                <a:latin typeface="Times New Roman" panose="02020603050405020304" pitchFamily="18" charset="0"/>
                <a:cs typeface="Times New Roman" panose="02020603050405020304" pitchFamily="18" charset="0"/>
              </a:rPr>
              <a:t>Dễ</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đặt</a:t>
            </a:r>
            <a:r>
              <a:rPr lang="en-US">
                <a:latin typeface="Times New Roman" panose="02020603050405020304" pitchFamily="18" charset="0"/>
                <a:cs typeface="Times New Roman" panose="02020603050405020304" pitchFamily="18" charset="0"/>
              </a:rPr>
              <a:t>.</a:t>
            </a:r>
          </a:p>
          <a:p>
            <a:pPr>
              <a:lnSpc>
                <a:spcPct val="150000"/>
              </a:lnSpc>
            </a:pPr>
            <a:r>
              <a:rPr lang="en-US" err="1">
                <a:latin typeface="Times New Roman" panose="02020603050405020304" pitchFamily="18" charset="0"/>
                <a:cs typeface="Times New Roman" panose="02020603050405020304" pitchFamily="18" charset="0"/>
              </a:rPr>
              <a:t>Phù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muốn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hiểu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về</a:t>
            </a:r>
            <a:r>
              <a:rPr lang="en-US">
                <a:latin typeface="Times New Roman" panose="02020603050405020304" pitchFamily="18" charset="0"/>
                <a:cs typeface="Times New Roman" panose="02020603050405020304" pitchFamily="18" charset="0"/>
              </a:rPr>
              <a:t> OpenCV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a:t>
            </a:r>
          </a:p>
        </p:txBody>
      </p:sp>
      <p:cxnSp>
        <p:nvCxnSpPr>
          <p:cNvPr id="5" name="Google Shape;78;p16">
            <a:extLst>
              <a:ext uri="{FF2B5EF4-FFF2-40B4-BE49-F238E27FC236}">
                <a16:creationId xmlns:a16="http://schemas.microsoft.com/office/drawing/2014/main" id="{A53B98EA-B3BC-4B10-A495-95EFE7B2C2FE}"/>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Slide Number Placeholder 5">
            <a:extLst>
              <a:ext uri="{FF2B5EF4-FFF2-40B4-BE49-F238E27FC236}">
                <a16:creationId xmlns:a16="http://schemas.microsoft.com/office/drawing/2014/main" id="{D9130EEA-6586-4FF6-8A6F-E1423C406C89}"/>
              </a:ext>
            </a:extLst>
          </p:cNvPr>
          <p:cNvSpPr>
            <a:spLocks noGrp="1"/>
          </p:cNvSpPr>
          <p:nvPr>
            <p:ph type="sldNum" sz="quarter" idx="12"/>
          </p:nvPr>
        </p:nvSpPr>
        <p:spPr/>
        <p:txBody>
          <a:bodyPr/>
          <a:lstStyle/>
          <a:p>
            <a:fld id="{78002E0B-D3AC-4B48-88DB-9250F645449B}" type="slidenum">
              <a:rPr lang="vi-VN" smtClean="0"/>
              <a:t>37</a:t>
            </a:fld>
            <a:endParaRPr lang="vi-VN"/>
          </a:p>
        </p:txBody>
      </p:sp>
      <p:pic>
        <p:nvPicPr>
          <p:cNvPr id="9" name="Picture 8">
            <a:extLst>
              <a:ext uri="{FF2B5EF4-FFF2-40B4-BE49-F238E27FC236}">
                <a16:creationId xmlns:a16="http://schemas.microsoft.com/office/drawing/2014/main" id="{82C63489-265D-4EEF-9D73-1A7BEBC4D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157" y="4309226"/>
            <a:ext cx="2229686" cy="2229686"/>
          </a:xfrm>
          <a:prstGeom prst="rect">
            <a:avLst/>
          </a:prstGeom>
        </p:spPr>
      </p:pic>
    </p:spTree>
    <p:extLst>
      <p:ext uri="{BB962C8B-B14F-4D97-AF65-F5344CB8AC3E}">
        <p14:creationId xmlns:p14="http://schemas.microsoft.com/office/powerpoint/2010/main" val="3723662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DA54-94EC-9A61-581D-6F0E1772CEDB}"/>
              </a:ext>
            </a:extLst>
          </p:cNvPr>
          <p:cNvSpPr>
            <a:spLocks noGrp="1"/>
          </p:cNvSpPr>
          <p:nvPr>
            <p:ph type="title"/>
          </p:nvPr>
        </p:nvSpPr>
        <p:spPr>
          <a:xfrm>
            <a:off x="838200" y="198524"/>
            <a:ext cx="10515600" cy="762660"/>
          </a:xfrm>
        </p:spPr>
        <p:txBody>
          <a:bodyPr/>
          <a:lstStyle/>
          <a:p>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tốt</a:t>
            </a:r>
            <a:endParaRPr lang="vi-VN" b="1" dirty="0">
              <a:latin typeface="Times New Roman" panose="02020603050405020304" pitchFamily="18" charset="0"/>
              <a:cs typeface="Times New Roman" panose="02020603050405020304" pitchFamily="18" charset="0"/>
            </a:endParaRPr>
          </a:p>
        </p:txBody>
      </p:sp>
      <p:cxnSp>
        <p:nvCxnSpPr>
          <p:cNvPr id="5" name="Google Shape;78;p16">
            <a:extLst>
              <a:ext uri="{FF2B5EF4-FFF2-40B4-BE49-F238E27FC236}">
                <a16:creationId xmlns:a16="http://schemas.microsoft.com/office/drawing/2014/main" id="{A53B98EA-B3BC-4B10-A495-95EFE7B2C2FE}"/>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Slide Number Placeholder 5">
            <a:extLst>
              <a:ext uri="{FF2B5EF4-FFF2-40B4-BE49-F238E27FC236}">
                <a16:creationId xmlns:a16="http://schemas.microsoft.com/office/drawing/2014/main" id="{D9130EEA-6586-4FF6-8A6F-E1423C406C89}"/>
              </a:ext>
            </a:extLst>
          </p:cNvPr>
          <p:cNvSpPr>
            <a:spLocks noGrp="1"/>
          </p:cNvSpPr>
          <p:nvPr>
            <p:ph type="sldNum" sz="quarter" idx="12"/>
          </p:nvPr>
        </p:nvSpPr>
        <p:spPr/>
        <p:txBody>
          <a:bodyPr/>
          <a:lstStyle/>
          <a:p>
            <a:fld id="{78002E0B-D3AC-4B48-88DB-9250F645449B}" type="slidenum">
              <a:rPr lang="vi-VN" smtClean="0"/>
              <a:t>38</a:t>
            </a:fld>
            <a:endParaRPr lang="vi-VN"/>
          </a:p>
        </p:txBody>
      </p:sp>
      <p:pic>
        <p:nvPicPr>
          <p:cNvPr id="10" name="Picture 9" descr="A picture containing qr code&#10;&#10;Description automatically generated">
            <a:extLst>
              <a:ext uri="{FF2B5EF4-FFF2-40B4-BE49-F238E27FC236}">
                <a16:creationId xmlns:a16="http://schemas.microsoft.com/office/drawing/2014/main" id="{1589B135-D596-F606-183D-5D4F64CCBE7F}"/>
              </a:ext>
            </a:extLst>
          </p:cNvPr>
          <p:cNvPicPr>
            <a:picLocks noChangeAspect="1"/>
          </p:cNvPicPr>
          <p:nvPr/>
        </p:nvPicPr>
        <p:blipFill>
          <a:blip r:embed="rId2"/>
          <a:stretch>
            <a:fillRect/>
          </a:stretch>
        </p:blipFill>
        <p:spPr>
          <a:xfrm>
            <a:off x="273074" y="2015589"/>
            <a:ext cx="5598290" cy="3591392"/>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3821AB7F-84CA-138F-5BD1-326F50324049}"/>
              </a:ext>
            </a:extLst>
          </p:cNvPr>
          <p:cNvPicPr>
            <a:picLocks noChangeAspect="1"/>
          </p:cNvPicPr>
          <p:nvPr/>
        </p:nvPicPr>
        <p:blipFill>
          <a:blip r:embed="rId3"/>
          <a:stretch>
            <a:fillRect/>
          </a:stretch>
        </p:blipFill>
        <p:spPr>
          <a:xfrm>
            <a:off x="6320636" y="2026000"/>
            <a:ext cx="5598290" cy="3580981"/>
          </a:xfrm>
          <a:prstGeom prst="rect">
            <a:avLst/>
          </a:prstGeom>
        </p:spPr>
      </p:pic>
    </p:spTree>
    <p:extLst>
      <p:ext uri="{BB962C8B-B14F-4D97-AF65-F5344CB8AC3E}">
        <p14:creationId xmlns:p14="http://schemas.microsoft.com/office/powerpoint/2010/main" val="242193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DA54-94EC-9A61-581D-6F0E1772CEDB}"/>
              </a:ext>
            </a:extLst>
          </p:cNvPr>
          <p:cNvSpPr>
            <a:spLocks noGrp="1"/>
          </p:cNvSpPr>
          <p:nvPr>
            <p:ph type="title"/>
          </p:nvPr>
        </p:nvSpPr>
        <p:spPr>
          <a:xfrm>
            <a:off x="838200" y="198524"/>
            <a:ext cx="10515600" cy="762660"/>
          </a:xfrm>
        </p:spPr>
        <p:txBody>
          <a:bodyPr/>
          <a:lstStyle/>
          <a:p>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tốt</a:t>
            </a:r>
            <a:endParaRPr lang="vi-VN" b="1" dirty="0">
              <a:latin typeface="Times New Roman" panose="02020603050405020304" pitchFamily="18" charset="0"/>
              <a:cs typeface="Times New Roman" panose="02020603050405020304" pitchFamily="18" charset="0"/>
            </a:endParaRPr>
          </a:p>
        </p:txBody>
      </p:sp>
      <p:cxnSp>
        <p:nvCxnSpPr>
          <p:cNvPr id="5" name="Google Shape;78;p16">
            <a:extLst>
              <a:ext uri="{FF2B5EF4-FFF2-40B4-BE49-F238E27FC236}">
                <a16:creationId xmlns:a16="http://schemas.microsoft.com/office/drawing/2014/main" id="{A53B98EA-B3BC-4B10-A495-95EFE7B2C2FE}"/>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Slide Number Placeholder 5">
            <a:extLst>
              <a:ext uri="{FF2B5EF4-FFF2-40B4-BE49-F238E27FC236}">
                <a16:creationId xmlns:a16="http://schemas.microsoft.com/office/drawing/2014/main" id="{D9130EEA-6586-4FF6-8A6F-E1423C406C89}"/>
              </a:ext>
            </a:extLst>
          </p:cNvPr>
          <p:cNvSpPr>
            <a:spLocks noGrp="1"/>
          </p:cNvSpPr>
          <p:nvPr>
            <p:ph type="sldNum" sz="quarter" idx="12"/>
          </p:nvPr>
        </p:nvSpPr>
        <p:spPr/>
        <p:txBody>
          <a:bodyPr/>
          <a:lstStyle/>
          <a:p>
            <a:fld id="{78002E0B-D3AC-4B48-88DB-9250F645449B}" type="slidenum">
              <a:rPr lang="vi-VN" smtClean="0"/>
              <a:t>39</a:t>
            </a:fld>
            <a:endParaRPr lang="vi-VN"/>
          </a:p>
        </p:txBody>
      </p:sp>
      <p:pic>
        <p:nvPicPr>
          <p:cNvPr id="7" name="Picture 6" descr="Graphical user interface&#10;&#10;Description automatically generated">
            <a:extLst>
              <a:ext uri="{FF2B5EF4-FFF2-40B4-BE49-F238E27FC236}">
                <a16:creationId xmlns:a16="http://schemas.microsoft.com/office/drawing/2014/main" id="{E8B11F0E-F6BB-0F0D-5763-F12B95034297}"/>
              </a:ext>
            </a:extLst>
          </p:cNvPr>
          <p:cNvPicPr>
            <a:picLocks noChangeAspect="1"/>
          </p:cNvPicPr>
          <p:nvPr/>
        </p:nvPicPr>
        <p:blipFill>
          <a:blip r:embed="rId2"/>
          <a:stretch>
            <a:fillRect/>
          </a:stretch>
        </p:blipFill>
        <p:spPr>
          <a:xfrm>
            <a:off x="382057" y="2160131"/>
            <a:ext cx="5579745" cy="3559810"/>
          </a:xfrm>
          <a:prstGeom prst="rect">
            <a:avLst/>
          </a:prstGeom>
        </p:spPr>
      </p:pic>
      <p:pic>
        <p:nvPicPr>
          <p:cNvPr id="4" name="Picture 3">
            <a:extLst>
              <a:ext uri="{FF2B5EF4-FFF2-40B4-BE49-F238E27FC236}">
                <a16:creationId xmlns:a16="http://schemas.microsoft.com/office/drawing/2014/main" id="{8718445F-36AC-AF8F-8647-2CE69AD867C8}"/>
              </a:ext>
            </a:extLst>
          </p:cNvPr>
          <p:cNvPicPr>
            <a:picLocks noChangeAspect="1"/>
          </p:cNvPicPr>
          <p:nvPr/>
        </p:nvPicPr>
        <p:blipFill>
          <a:blip r:embed="rId3"/>
          <a:stretch>
            <a:fillRect/>
          </a:stretch>
        </p:blipFill>
        <p:spPr>
          <a:xfrm>
            <a:off x="6565488" y="1880436"/>
            <a:ext cx="4990116" cy="3998703"/>
          </a:xfrm>
          <a:prstGeom prst="rect">
            <a:avLst/>
          </a:prstGeom>
        </p:spPr>
      </p:pic>
    </p:spTree>
    <p:extLst>
      <p:ext uri="{BB962C8B-B14F-4D97-AF65-F5344CB8AC3E}">
        <p14:creationId xmlns:p14="http://schemas.microsoft.com/office/powerpoint/2010/main" val="341846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DA59-5D53-69C2-2EC5-35019CF01DF3}"/>
              </a:ext>
            </a:extLst>
          </p:cNvPr>
          <p:cNvSpPr>
            <a:spLocks noGrp="1"/>
          </p:cNvSpPr>
          <p:nvPr>
            <p:ph type="title"/>
          </p:nvPr>
        </p:nvSpPr>
        <p:spPr>
          <a:xfrm>
            <a:off x="838200" y="106196"/>
            <a:ext cx="10515600" cy="1325563"/>
          </a:xfrm>
        </p:spPr>
        <p:txBody>
          <a:bodyPr/>
          <a:lstStyle/>
          <a:p>
            <a:r>
              <a:rPr lang="en-US" b="1">
                <a:latin typeface="Times New Roman" panose="02020603050405020304" pitchFamily="18" charset="0"/>
                <a:cs typeface="Times New Roman" panose="02020603050405020304" pitchFamily="18" charset="0"/>
              </a:rPr>
              <a:t>MÔ TẢ BÀI TOÁN</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CF4180-F2E1-B167-9C79-A2CA2211F1B1}"/>
              </a:ext>
            </a:extLst>
          </p:cNvPr>
          <p:cNvSpPr>
            <a:spLocks noGrp="1"/>
          </p:cNvSpPr>
          <p:nvPr>
            <p:ph idx="1"/>
          </p:nvPr>
        </p:nvSpPr>
        <p:spPr>
          <a:xfrm>
            <a:off x="838200" y="1431759"/>
            <a:ext cx="10515600" cy="1108869"/>
          </a:xfrm>
        </p:spPr>
        <p:txBody>
          <a:bodyPr/>
          <a:lstStyle/>
          <a:p>
            <a:r>
              <a:rPr lang="en-US">
                <a:latin typeface="Times New Roman" panose="02020603050405020304" pitchFamily="18" charset="0"/>
                <a:cs typeface="Times New Roman" panose="02020603050405020304" pitchFamily="18" charset="0"/>
              </a:rPr>
              <a:t>Input: 1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chứa</a:t>
            </a:r>
            <a:r>
              <a:rPr lang="en-US">
                <a:latin typeface="Times New Roman" panose="02020603050405020304" pitchFamily="18" charset="0"/>
                <a:cs typeface="Times New Roman" panose="02020603050405020304" pitchFamily="18" charset="0"/>
              </a:rPr>
              <a:t> 1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máy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gắn</a:t>
            </a:r>
            <a:r>
              <a:rPr lang="en-US">
                <a:latin typeface="Times New Roman" panose="02020603050405020304" pitchFamily="18" charset="0"/>
                <a:cs typeface="Times New Roman" panose="02020603050405020304" pitchFamily="18" charset="0"/>
              </a:rPr>
              <a:t> 1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a:t>
            </a:r>
          </a:p>
          <a:p>
            <a:r>
              <a:rPr lang="en-US">
                <a:latin typeface="Times New Roman" panose="02020603050405020304" pitchFamily="18" charset="0"/>
                <a:cs typeface="Times New Roman" panose="02020603050405020304" pitchFamily="18" charset="0"/>
              </a:rPr>
              <a:t>Output: </a:t>
            </a:r>
            <a:r>
              <a:rPr lang="en-US" err="1">
                <a:latin typeface="Times New Roman" panose="02020603050405020304" pitchFamily="18" charset="0"/>
                <a:cs typeface="Times New Roman" panose="02020603050405020304" pitchFamily="18" charset="0"/>
              </a:rPr>
              <a:t>vị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1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r>
              <a:rPr lang="en-US">
                <a:latin typeface="Times New Roman" panose="02020603050405020304" pitchFamily="18" charset="0"/>
                <a:cs typeface="Times New Roman" panose="02020603050405020304" pitchFamily="18" charset="0"/>
              </a:rPr>
              <a:t>.</a:t>
            </a:r>
            <a:endParaRPr lang="vi-VN">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C34D3ED-2D8E-E5FB-2A4A-08A0EDBF8485}"/>
              </a:ext>
            </a:extLst>
          </p:cNvPr>
          <p:cNvPicPr>
            <a:picLocks noChangeAspect="1"/>
          </p:cNvPicPr>
          <p:nvPr/>
        </p:nvPicPr>
        <p:blipFill>
          <a:blip r:embed="rId3"/>
          <a:stretch>
            <a:fillRect/>
          </a:stretch>
        </p:blipFill>
        <p:spPr>
          <a:xfrm>
            <a:off x="6743719" y="2540628"/>
            <a:ext cx="5187022" cy="3600000"/>
          </a:xfrm>
          <a:prstGeom prst="rect">
            <a:avLst/>
          </a:prstGeom>
        </p:spPr>
      </p:pic>
      <p:sp>
        <p:nvSpPr>
          <p:cNvPr id="7" name="Arrow: Right 6">
            <a:extLst>
              <a:ext uri="{FF2B5EF4-FFF2-40B4-BE49-F238E27FC236}">
                <a16:creationId xmlns:a16="http://schemas.microsoft.com/office/drawing/2014/main" id="{8CA213CA-1F22-ADF8-5049-1A693BB21DE8}"/>
              </a:ext>
            </a:extLst>
          </p:cNvPr>
          <p:cNvSpPr/>
          <p:nvPr/>
        </p:nvSpPr>
        <p:spPr>
          <a:xfrm>
            <a:off x="5764404" y="4056116"/>
            <a:ext cx="663191" cy="5225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D56E98B7-5A64-A35A-B33D-7F94470C1B2A}"/>
              </a:ext>
            </a:extLst>
          </p:cNvPr>
          <p:cNvSpPr txBox="1"/>
          <p:nvPr/>
        </p:nvSpPr>
        <p:spPr>
          <a:xfrm>
            <a:off x="2661530" y="6175372"/>
            <a:ext cx="902811" cy="369332"/>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INPUT</a:t>
            </a:r>
            <a:endParaRPr lang="vi-VN"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42B18F1-9A17-E57D-F753-D03EA6E5B488}"/>
              </a:ext>
            </a:extLst>
          </p:cNvPr>
          <p:cNvSpPr txBox="1"/>
          <p:nvPr/>
        </p:nvSpPr>
        <p:spPr>
          <a:xfrm>
            <a:off x="8770408" y="6196531"/>
            <a:ext cx="1146468" cy="369332"/>
          </a:xfrm>
          <a:prstGeom prst="rect">
            <a:avLst/>
          </a:prstGeom>
          <a:noFill/>
        </p:spPr>
        <p:txBody>
          <a:bodyPr wrap="none" rtlCol="0">
            <a:spAutoFit/>
          </a:bodyPr>
          <a:lstStyle/>
          <a:p>
            <a:r>
              <a:rPr lang="vi-VN" b="1">
                <a:latin typeface="+mj-lt"/>
              </a:rPr>
              <a:t>OUTPUT</a:t>
            </a:r>
          </a:p>
        </p:txBody>
      </p:sp>
      <p:sp>
        <p:nvSpPr>
          <p:cNvPr id="10" name="Slide Number Placeholder 9">
            <a:extLst>
              <a:ext uri="{FF2B5EF4-FFF2-40B4-BE49-F238E27FC236}">
                <a16:creationId xmlns:a16="http://schemas.microsoft.com/office/drawing/2014/main" id="{8598CC59-5E96-44AC-BFE3-75D56D5A3ACD}"/>
              </a:ext>
            </a:extLst>
          </p:cNvPr>
          <p:cNvSpPr>
            <a:spLocks noGrp="1"/>
          </p:cNvSpPr>
          <p:nvPr>
            <p:ph type="sldNum" sz="quarter" idx="12"/>
          </p:nvPr>
        </p:nvSpPr>
        <p:spPr/>
        <p:txBody>
          <a:bodyPr/>
          <a:lstStyle/>
          <a:p>
            <a:fld id="{78002E0B-D3AC-4B48-88DB-9250F645449B}" type="slidenum">
              <a:rPr lang="vi-VN" smtClean="0"/>
              <a:t>4</a:t>
            </a:fld>
            <a:endParaRPr lang="vi-VN"/>
          </a:p>
        </p:txBody>
      </p:sp>
      <p:pic>
        <p:nvPicPr>
          <p:cNvPr id="11" name="Picture 10">
            <a:extLst>
              <a:ext uri="{FF2B5EF4-FFF2-40B4-BE49-F238E27FC236}">
                <a16:creationId xmlns:a16="http://schemas.microsoft.com/office/drawing/2014/main" id="{89DA01F6-2914-CEEC-154D-EB1A68FD1E93}"/>
              </a:ext>
            </a:extLst>
          </p:cNvPr>
          <p:cNvPicPr>
            <a:picLocks noChangeAspect="1"/>
          </p:cNvPicPr>
          <p:nvPr/>
        </p:nvPicPr>
        <p:blipFill>
          <a:blip r:embed="rId4"/>
          <a:stretch>
            <a:fillRect/>
          </a:stretch>
        </p:blipFill>
        <p:spPr>
          <a:xfrm>
            <a:off x="1007918" y="2868568"/>
            <a:ext cx="4319029" cy="3055985"/>
          </a:xfrm>
          <a:prstGeom prst="rect">
            <a:avLst/>
          </a:prstGeom>
        </p:spPr>
      </p:pic>
    </p:spTree>
    <p:extLst>
      <p:ext uri="{BB962C8B-B14F-4D97-AF65-F5344CB8AC3E}">
        <p14:creationId xmlns:p14="http://schemas.microsoft.com/office/powerpoint/2010/main" val="12392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1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7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DA54-94EC-9A61-581D-6F0E1772CEDB}"/>
              </a:ext>
            </a:extLst>
          </p:cNvPr>
          <p:cNvSpPr>
            <a:spLocks noGrp="1"/>
          </p:cNvSpPr>
          <p:nvPr>
            <p:ph type="title"/>
          </p:nvPr>
        </p:nvSpPr>
        <p:spPr>
          <a:xfrm>
            <a:off x="838200" y="198524"/>
            <a:ext cx="10515600" cy="762660"/>
          </a:xfrm>
        </p:spPr>
        <p:txBody>
          <a:bodyPr>
            <a:normAutofit/>
          </a:bodyPr>
          <a:lstStyle/>
          <a:p>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tốt</a:t>
            </a:r>
            <a:endParaRPr lang="vi-VN" b="1" dirty="0">
              <a:latin typeface="Times New Roman" panose="02020603050405020304" pitchFamily="18" charset="0"/>
              <a:cs typeface="Times New Roman" panose="02020603050405020304" pitchFamily="18" charset="0"/>
            </a:endParaRPr>
          </a:p>
        </p:txBody>
      </p:sp>
      <p:cxnSp>
        <p:nvCxnSpPr>
          <p:cNvPr id="5" name="Google Shape;78;p16">
            <a:extLst>
              <a:ext uri="{FF2B5EF4-FFF2-40B4-BE49-F238E27FC236}">
                <a16:creationId xmlns:a16="http://schemas.microsoft.com/office/drawing/2014/main" id="{A53B98EA-B3BC-4B10-A495-95EFE7B2C2FE}"/>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Slide Number Placeholder 5">
            <a:extLst>
              <a:ext uri="{FF2B5EF4-FFF2-40B4-BE49-F238E27FC236}">
                <a16:creationId xmlns:a16="http://schemas.microsoft.com/office/drawing/2014/main" id="{D9130EEA-6586-4FF6-8A6F-E1423C406C89}"/>
              </a:ext>
            </a:extLst>
          </p:cNvPr>
          <p:cNvSpPr>
            <a:spLocks noGrp="1"/>
          </p:cNvSpPr>
          <p:nvPr>
            <p:ph type="sldNum" sz="quarter" idx="12"/>
          </p:nvPr>
        </p:nvSpPr>
        <p:spPr/>
        <p:txBody>
          <a:bodyPr/>
          <a:lstStyle/>
          <a:p>
            <a:fld id="{78002E0B-D3AC-4B48-88DB-9250F645449B}" type="slidenum">
              <a:rPr lang="vi-VN" smtClean="0"/>
              <a:t>40</a:t>
            </a:fld>
            <a:endParaRPr lang="vi-VN"/>
          </a:p>
        </p:txBody>
      </p:sp>
      <p:pic>
        <p:nvPicPr>
          <p:cNvPr id="8" name="Picture 7">
            <a:extLst>
              <a:ext uri="{FF2B5EF4-FFF2-40B4-BE49-F238E27FC236}">
                <a16:creationId xmlns:a16="http://schemas.microsoft.com/office/drawing/2014/main" id="{44B43740-B11B-4883-C735-D1815B7D56CD}"/>
              </a:ext>
            </a:extLst>
          </p:cNvPr>
          <p:cNvPicPr>
            <a:picLocks noChangeAspect="1"/>
          </p:cNvPicPr>
          <p:nvPr/>
        </p:nvPicPr>
        <p:blipFill>
          <a:blip r:embed="rId2"/>
          <a:stretch>
            <a:fillRect/>
          </a:stretch>
        </p:blipFill>
        <p:spPr>
          <a:xfrm>
            <a:off x="371788" y="2137851"/>
            <a:ext cx="5797113" cy="4023427"/>
          </a:xfrm>
          <a:prstGeom prst="rect">
            <a:avLst/>
          </a:prstGeom>
        </p:spPr>
      </p:pic>
      <p:pic>
        <p:nvPicPr>
          <p:cNvPr id="10" name="Picture 9">
            <a:extLst>
              <a:ext uri="{FF2B5EF4-FFF2-40B4-BE49-F238E27FC236}">
                <a16:creationId xmlns:a16="http://schemas.microsoft.com/office/drawing/2014/main" id="{E165F14D-8C26-19A1-B06E-6F1C07662807}"/>
              </a:ext>
            </a:extLst>
          </p:cNvPr>
          <p:cNvPicPr>
            <a:picLocks noChangeAspect="1"/>
          </p:cNvPicPr>
          <p:nvPr/>
        </p:nvPicPr>
        <p:blipFill>
          <a:blip r:embed="rId3"/>
          <a:stretch>
            <a:fillRect/>
          </a:stretch>
        </p:blipFill>
        <p:spPr>
          <a:xfrm>
            <a:off x="6316224" y="2137850"/>
            <a:ext cx="5797115" cy="4023428"/>
          </a:xfrm>
          <a:prstGeom prst="rect">
            <a:avLst/>
          </a:prstGeom>
        </p:spPr>
      </p:pic>
    </p:spTree>
    <p:extLst>
      <p:ext uri="{BB962C8B-B14F-4D97-AF65-F5344CB8AC3E}">
        <p14:creationId xmlns:p14="http://schemas.microsoft.com/office/powerpoint/2010/main" val="416166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3B6F-2BFE-4E85-BE3A-7CA8EC1EE4BE}"/>
              </a:ext>
            </a:extLst>
          </p:cNvPr>
          <p:cNvSpPr>
            <a:spLocks noGrp="1"/>
          </p:cNvSpPr>
          <p:nvPr>
            <p:ph type="title"/>
          </p:nvPr>
        </p:nvSpPr>
        <p:spPr>
          <a:xfrm>
            <a:off x="838200" y="136525"/>
            <a:ext cx="10515600" cy="1146176"/>
          </a:xfrm>
        </p:spPr>
        <p:txBody>
          <a:bodyPr/>
          <a:lstStyle/>
          <a:p>
            <a:r>
              <a:rPr lang="vi-VN" b="1" err="1"/>
              <a:t>Hạn</a:t>
            </a:r>
            <a:r>
              <a:rPr lang="vi-VN" b="1"/>
              <a:t> </a:t>
            </a:r>
            <a:r>
              <a:rPr lang="vi-VN" b="1" err="1"/>
              <a:t>chế</a:t>
            </a:r>
            <a:endParaRPr lang="vi-VN" b="1"/>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539AA02-55FA-44DB-A645-5E68A05195F7}"/>
                  </a:ext>
                </a:extLst>
              </p:cNvPr>
              <p:cNvSpPr>
                <a:spLocks noGrp="1"/>
              </p:cNvSpPr>
              <p:nvPr>
                <p:ph idx="1"/>
              </p:nvPr>
            </p:nvSpPr>
            <p:spPr>
              <a:xfrm>
                <a:off x="838200" y="1592829"/>
                <a:ext cx="10515600" cy="4881711"/>
              </a:xfrm>
            </p:spPr>
            <p:txBody>
              <a:bodyPr>
                <a:normAutofit fontScale="92500" lnSpcReduction="20000"/>
              </a:bodyPr>
              <a:lstStyle/>
              <a:p>
                <a:pPr>
                  <a:lnSpc>
                    <a:spcPct val="150000"/>
                  </a:lnSpc>
                </a:pP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đ</a:t>
                </a:r>
                <a:r>
                  <a:rPr lang="vi-VN">
                    <a:latin typeface="Times New Roman" panose="02020603050405020304" pitchFamily="18" charset="0"/>
                    <a:cs typeface="Times New Roman" panose="02020603050405020304" pitchFamily="18" charset="0"/>
                  </a:rPr>
                  <a:t>ư</a:t>
                </a:r>
                <a:r>
                  <a:rPr lang="en-US" err="1">
                    <a:latin typeface="Times New Roman" panose="02020603050405020304" pitchFamily="18" charset="0"/>
                    <a:cs typeface="Times New Roman" panose="02020603050405020304" pitchFamily="18" charset="0"/>
                  </a:rPr>
                  <a:t>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bùn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chói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gắn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gầm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gắn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hông</a:t>
                </a:r>
                <a:r>
                  <a:rPr lang="en-US">
                    <a:latin typeface="Times New Roman" panose="02020603050405020304" pitchFamily="18" charset="0"/>
                    <a:cs typeface="Times New Roman" panose="02020603050405020304" pitchFamily="18" charset="0"/>
                  </a:rPr>
                  <a:t>, …</a:t>
                </a:r>
              </a:p>
              <a:p>
                <a:pPr>
                  <a:lnSpc>
                    <a:spcPct val="150000"/>
                  </a:lnSpc>
                </a:pPr>
                <a:r>
                  <a:rPr lang="en-US">
                    <a:latin typeface="Times New Roman" panose="02020603050405020304" pitchFamily="18" charset="0"/>
                    <a:cs typeface="Times New Roman" panose="02020603050405020304" pitchFamily="18" charset="0"/>
                  </a:rPr>
                  <a:t>Bounding box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quanh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thường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dư</a:t>
                </a:r>
                <a:r>
                  <a:rPr lang="en-US">
                    <a:latin typeface="Times New Roman" panose="02020603050405020304" pitchFamily="18" charset="0"/>
                    <a:cs typeface="Times New Roman" panose="02020603050405020304" pitchFamily="18" charset="0"/>
                  </a:rPr>
                  <a:t> so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ground truth box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a:t>
                </a:r>
              </a:p>
              <a:p>
                <a:pPr>
                  <a:lnSpc>
                    <a:spcPct val="150000"/>
                  </a:lnSpc>
                </a:pP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chụp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góc</a:t>
                </a:r>
                <a:r>
                  <a:rPr lang="en-US">
                    <a:latin typeface="Times New Roman" panose="02020603050405020304" pitchFamily="18" charset="0"/>
                    <a:cs typeface="Times New Roman" panose="02020603050405020304" pitchFamily="18" charset="0"/>
                  </a:rPr>
                  <a:t> &lt; 15</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p>
              <a:p>
                <a:pPr marL="0" indent="0">
                  <a:lnSpc>
                    <a:spcPct val="150000"/>
                  </a:lnSpc>
                  <a:buNone/>
                </a:pPr>
                <a:r>
                  <a:rPr lang="en-US">
                    <a:latin typeface="Times New Roman" panose="02020603050405020304" pitchFamily="18" charset="0"/>
                    <a:cs typeface="Times New Roman" panose="02020603050405020304" pitchFamily="18" charset="0"/>
                  </a:rPr>
                  <a:t>2m - 3m,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hoặc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r>
                  <a:rPr lang="en-US">
                    <a:latin typeface="Times New Roman" panose="02020603050405020304" pitchFamily="18" charset="0"/>
                    <a:cs typeface="Times New Roman" panose="02020603050405020304" pitchFamily="18" charset="0"/>
                  </a:rPr>
                  <a:t>.</a:t>
                </a:r>
              </a:p>
              <a:p>
                <a:pPr>
                  <a:lnSpc>
                    <a:spcPct val="150000"/>
                  </a:lnSpc>
                </a:pP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còn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nhầm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lẫn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trường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hợp</a:t>
                </a:r>
                <a:r>
                  <a:rPr lang="en-US">
                    <a:latin typeface="Times New Roman" panose="02020603050405020304" pitchFamily="18" charset="0"/>
                    <a:cs typeface="Times New Roman" panose="02020603050405020304" pitchFamily="18" charset="0"/>
                  </a:rPr>
                  <a:t>: X – H, </a:t>
                </a:r>
              </a:p>
              <a:p>
                <a:pPr marL="0" indent="0">
                  <a:lnSpc>
                    <a:spcPct val="150000"/>
                  </a:lnSpc>
                  <a:buNone/>
                </a:pPr>
                <a:r>
                  <a:rPr lang="en-US">
                    <a:latin typeface="Times New Roman" panose="02020603050405020304" pitchFamily="18" charset="0"/>
                    <a:cs typeface="Times New Roman" panose="02020603050405020304" pitchFamily="18" charset="0"/>
                  </a:rPr>
                  <a:t>M – N, V – Y, C – G, 1 – 7,… </a:t>
                </a:r>
              </a:p>
              <a:p>
                <a:pPr>
                  <a:lnSpc>
                    <a:spcPct val="150000"/>
                  </a:lnSpc>
                </a:pPr>
                <a:endParaRPr lang="en-US">
                  <a:latin typeface="Times New Roman" panose="02020603050405020304" pitchFamily="18" charset="0"/>
                  <a:cs typeface="Times New Roman" panose="02020603050405020304" pitchFamily="18" charset="0"/>
                </a:endParaRPr>
              </a:p>
              <a:p>
                <a:pPr marL="0" indent="0">
                  <a:lnSpc>
                    <a:spcPct val="150000"/>
                  </a:lnSpc>
                  <a:buNone/>
                </a:pPr>
                <a:endParaRPr lang="en-US">
                  <a:latin typeface="Times New Roman" panose="02020603050405020304" pitchFamily="18" charset="0"/>
                  <a:cs typeface="Times New Roman" panose="02020603050405020304" pitchFamily="18" charset="0"/>
                </a:endParaRPr>
              </a:p>
              <a:p>
                <a:pPr>
                  <a:lnSpc>
                    <a:spcPct val="150000"/>
                  </a:lnSpc>
                </a:pPr>
                <a:endParaRPr lang="vi-VN">
                  <a:latin typeface="Times New Roman" panose="02020603050405020304" pitchFamily="18" charset="0"/>
                  <a:cs typeface="Times New Roman" panose="02020603050405020304" pitchFamily="18" charset="0"/>
                </a:endParaRPr>
              </a:p>
            </p:txBody>
          </p:sp>
        </mc:Choice>
        <mc:Fallback xmlns="">
          <p:sp>
            <p:nvSpPr>
              <p:cNvPr id="8" name="Content Placeholder 7">
                <a:extLst>
                  <a:ext uri="{FF2B5EF4-FFF2-40B4-BE49-F238E27FC236}">
                    <a16:creationId xmlns:a16="http://schemas.microsoft.com/office/drawing/2014/main" id="{8539AA02-55FA-44DB-A645-5E68A05195F7}"/>
                  </a:ext>
                </a:extLst>
              </p:cNvPr>
              <p:cNvSpPr>
                <a:spLocks noGrp="1" noRot="1" noChangeAspect="1" noMove="1" noResize="1" noEditPoints="1" noAdjustHandles="1" noChangeArrowheads="1" noChangeShapeType="1" noTextEdit="1"/>
              </p:cNvSpPr>
              <p:nvPr>
                <p:ph idx="1"/>
              </p:nvPr>
            </p:nvSpPr>
            <p:spPr>
              <a:xfrm>
                <a:off x="838200" y="1592829"/>
                <a:ext cx="10515600" cy="4881711"/>
              </a:xfrm>
              <a:blipFill>
                <a:blip r:embed="rId3"/>
                <a:stretch>
                  <a:fillRect l="-1043" r="-696" b="-1498"/>
                </a:stretch>
              </a:blipFill>
            </p:spPr>
            <p:txBody>
              <a:bodyPr/>
              <a:lstStyle/>
              <a:p>
                <a:r>
                  <a:rPr lang="en-US">
                    <a:noFill/>
                  </a:rPr>
                  <a:t> </a:t>
                </a:r>
              </a:p>
            </p:txBody>
          </p:sp>
        </mc:Fallback>
      </mc:AlternateContent>
      <p:cxnSp>
        <p:nvCxnSpPr>
          <p:cNvPr id="5" name="Google Shape;78;p16">
            <a:extLst>
              <a:ext uri="{FF2B5EF4-FFF2-40B4-BE49-F238E27FC236}">
                <a16:creationId xmlns:a16="http://schemas.microsoft.com/office/drawing/2014/main" id="{2CA6880C-97A0-4AD2-813E-0A2CA199D90F}"/>
              </a:ext>
            </a:extLst>
          </p:cNvPr>
          <p:cNvCxnSpPr>
            <a:cxnSpLocks/>
          </p:cNvCxnSpPr>
          <p:nvPr/>
        </p:nvCxnSpPr>
        <p:spPr>
          <a:xfrm>
            <a:off x="0" y="1282701"/>
            <a:ext cx="12192000" cy="0"/>
          </a:xfrm>
          <a:prstGeom prst="straightConnector1">
            <a:avLst/>
          </a:prstGeom>
          <a:noFill/>
          <a:ln w="114300" cap="flat" cmpd="sng">
            <a:solidFill>
              <a:schemeClr val="dk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3C262B59-A0D8-4424-93ED-318F73893147}"/>
              </a:ext>
            </a:extLst>
          </p:cNvPr>
          <p:cNvSpPr>
            <a:spLocks noGrp="1"/>
          </p:cNvSpPr>
          <p:nvPr>
            <p:ph type="sldNum" sz="quarter" idx="12"/>
          </p:nvPr>
        </p:nvSpPr>
        <p:spPr/>
        <p:txBody>
          <a:bodyPr/>
          <a:lstStyle/>
          <a:p>
            <a:fld id="{78002E0B-D3AC-4B48-88DB-9250F645449B}" type="slidenum">
              <a:rPr lang="vi-VN" smtClean="0"/>
              <a:t>41</a:t>
            </a:fld>
            <a:endParaRPr lang="vi-VN"/>
          </a:p>
        </p:txBody>
      </p:sp>
    </p:spTree>
    <p:extLst>
      <p:ext uri="{BB962C8B-B14F-4D97-AF65-F5344CB8AC3E}">
        <p14:creationId xmlns:p14="http://schemas.microsoft.com/office/powerpoint/2010/main" val="880374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6D1413-411A-D27B-BFE7-302DA1857181}"/>
              </a:ext>
            </a:extLst>
          </p:cNvPr>
          <p:cNvPicPr>
            <a:picLocks noChangeAspect="1"/>
          </p:cNvPicPr>
          <p:nvPr/>
        </p:nvPicPr>
        <p:blipFill>
          <a:blip r:embed="rId3"/>
          <a:stretch>
            <a:fillRect/>
          </a:stretch>
        </p:blipFill>
        <p:spPr>
          <a:xfrm>
            <a:off x="6412044" y="1343306"/>
            <a:ext cx="5450621" cy="4374123"/>
          </a:xfrm>
          <a:prstGeom prst="rect">
            <a:avLst/>
          </a:prstGeom>
        </p:spPr>
      </p:pic>
      <p:sp>
        <p:nvSpPr>
          <p:cNvPr id="4" name="Slide Number Placeholder 3">
            <a:extLst>
              <a:ext uri="{FF2B5EF4-FFF2-40B4-BE49-F238E27FC236}">
                <a16:creationId xmlns:a16="http://schemas.microsoft.com/office/drawing/2014/main" id="{85BCE0FD-B52B-B471-46E2-AB54D6BA65CF}"/>
              </a:ext>
            </a:extLst>
          </p:cNvPr>
          <p:cNvSpPr>
            <a:spLocks noGrp="1"/>
          </p:cNvSpPr>
          <p:nvPr>
            <p:ph type="sldNum" sz="quarter" idx="12"/>
          </p:nvPr>
        </p:nvSpPr>
        <p:spPr>
          <a:xfrm>
            <a:off x="8610600" y="6091084"/>
            <a:ext cx="2743200" cy="630391"/>
          </a:xfrm>
        </p:spPr>
        <p:txBody>
          <a:bodyPr vert="horz" lIns="91440" tIns="45720" rIns="91440" bIns="45720" rtlCol="0" anchor="ctr">
            <a:normAutofit/>
          </a:bodyPr>
          <a:lstStyle/>
          <a:p>
            <a:pPr>
              <a:spcAft>
                <a:spcPts val="600"/>
              </a:spcAft>
            </a:pPr>
            <a:fld id="{78002E0B-D3AC-4B48-88DB-9250F645449B}" type="slidenum">
              <a:rPr lang="en-US" sz="2400" smtClean="0">
                <a:latin typeface="Times New Roman" panose="02020603050405020304" pitchFamily="18" charset="0"/>
                <a:cs typeface="Times New Roman" panose="02020603050405020304" pitchFamily="18" charset="0"/>
              </a:rPr>
              <a:pPr>
                <a:spcAft>
                  <a:spcPts val="600"/>
                </a:spcAft>
              </a:pPr>
              <a:t>42</a:t>
            </a:fld>
            <a:endParaRPr lang="en-US" sz="240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726F314-7922-37BE-4597-F39557E706F4}"/>
              </a:ext>
            </a:extLst>
          </p:cNvPr>
          <p:cNvSpPr>
            <a:spLocks noGrp="1"/>
          </p:cNvSpPr>
          <p:nvPr>
            <p:ph type="title"/>
          </p:nvPr>
        </p:nvSpPr>
        <p:spPr>
          <a:xfrm>
            <a:off x="838200" y="198524"/>
            <a:ext cx="10515600" cy="762660"/>
          </a:xfrm>
        </p:spPr>
        <p:txBody>
          <a:bodyPr/>
          <a:lstStyle/>
          <a:p>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chưa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tốt</a:t>
            </a:r>
            <a:endParaRPr lang="vi-VN" b="1" dirty="0">
              <a:latin typeface="Times New Roman" panose="02020603050405020304" pitchFamily="18" charset="0"/>
              <a:cs typeface="Times New Roman" panose="02020603050405020304" pitchFamily="18" charset="0"/>
            </a:endParaRPr>
          </a:p>
        </p:txBody>
      </p:sp>
      <p:cxnSp>
        <p:nvCxnSpPr>
          <p:cNvPr id="10" name="Google Shape;78;p16">
            <a:extLst>
              <a:ext uri="{FF2B5EF4-FFF2-40B4-BE49-F238E27FC236}">
                <a16:creationId xmlns:a16="http://schemas.microsoft.com/office/drawing/2014/main" id="{454D5646-F75B-85AD-47A3-BACACD0ADD7E}"/>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pic>
        <p:nvPicPr>
          <p:cNvPr id="12" name="Picture 11">
            <a:extLst>
              <a:ext uri="{FF2B5EF4-FFF2-40B4-BE49-F238E27FC236}">
                <a16:creationId xmlns:a16="http://schemas.microsoft.com/office/drawing/2014/main" id="{2C39A304-9947-49A9-A673-2416EDA006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149" y="1576387"/>
            <a:ext cx="6096085" cy="3907960"/>
          </a:xfrm>
          <a:prstGeom prst="rect">
            <a:avLst/>
          </a:prstGeom>
          <a:noFill/>
          <a:ln>
            <a:noFill/>
          </a:ln>
        </p:spPr>
      </p:pic>
    </p:spTree>
    <p:extLst>
      <p:ext uri="{BB962C8B-B14F-4D97-AF65-F5344CB8AC3E}">
        <p14:creationId xmlns:p14="http://schemas.microsoft.com/office/powerpoint/2010/main" val="425994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26711B-23D2-4A13-8DC1-E72B7D21CD02}"/>
              </a:ext>
            </a:extLst>
          </p:cNvPr>
          <p:cNvSpPr>
            <a:spLocks noGrp="1"/>
          </p:cNvSpPr>
          <p:nvPr>
            <p:ph type="sldNum" sz="quarter" idx="12"/>
          </p:nvPr>
        </p:nvSpPr>
        <p:spPr/>
        <p:txBody>
          <a:bodyPr/>
          <a:lstStyle/>
          <a:p>
            <a:fld id="{78002E0B-D3AC-4B48-88DB-9250F645449B}" type="slidenum">
              <a:rPr lang="vi-VN" smtClean="0"/>
              <a:t>43</a:t>
            </a:fld>
            <a:endParaRPr lang="vi-VN"/>
          </a:p>
        </p:txBody>
      </p:sp>
      <p:pic>
        <p:nvPicPr>
          <p:cNvPr id="5" name="Picture 4">
            <a:extLst>
              <a:ext uri="{FF2B5EF4-FFF2-40B4-BE49-F238E27FC236}">
                <a16:creationId xmlns:a16="http://schemas.microsoft.com/office/drawing/2014/main" id="{82E56D33-9743-43E4-99E4-28B8A456B01C}"/>
              </a:ext>
            </a:extLst>
          </p:cNvPr>
          <p:cNvPicPr>
            <a:picLocks noChangeAspect="1"/>
          </p:cNvPicPr>
          <p:nvPr/>
        </p:nvPicPr>
        <p:blipFill>
          <a:blip r:embed="rId3"/>
          <a:stretch>
            <a:fillRect/>
          </a:stretch>
        </p:blipFill>
        <p:spPr>
          <a:xfrm>
            <a:off x="258567" y="1499284"/>
            <a:ext cx="5837433" cy="4677678"/>
          </a:xfrm>
          <a:prstGeom prst="rect">
            <a:avLst/>
          </a:prstGeom>
        </p:spPr>
      </p:pic>
      <p:pic>
        <p:nvPicPr>
          <p:cNvPr id="6" name="Picture 5">
            <a:extLst>
              <a:ext uri="{FF2B5EF4-FFF2-40B4-BE49-F238E27FC236}">
                <a16:creationId xmlns:a16="http://schemas.microsoft.com/office/drawing/2014/main" id="{1A4AB2DF-83B7-4471-A6B8-B0E705342AF6}"/>
              </a:ext>
            </a:extLst>
          </p:cNvPr>
          <p:cNvPicPr>
            <a:picLocks noChangeAspect="1"/>
          </p:cNvPicPr>
          <p:nvPr/>
        </p:nvPicPr>
        <p:blipFill>
          <a:blip r:embed="rId4"/>
          <a:stretch>
            <a:fillRect/>
          </a:stretch>
        </p:blipFill>
        <p:spPr>
          <a:xfrm>
            <a:off x="6225283" y="1499284"/>
            <a:ext cx="5837433" cy="4677678"/>
          </a:xfrm>
          <a:prstGeom prst="rect">
            <a:avLst/>
          </a:prstGeom>
        </p:spPr>
      </p:pic>
      <p:sp>
        <p:nvSpPr>
          <p:cNvPr id="7" name="Title 1">
            <a:extLst>
              <a:ext uri="{FF2B5EF4-FFF2-40B4-BE49-F238E27FC236}">
                <a16:creationId xmlns:a16="http://schemas.microsoft.com/office/drawing/2014/main" id="{04D6CEF8-70D1-25B1-8EC2-1740AF156C69}"/>
              </a:ext>
            </a:extLst>
          </p:cNvPr>
          <p:cNvSpPr>
            <a:spLocks noGrp="1"/>
          </p:cNvSpPr>
          <p:nvPr>
            <p:ph type="title"/>
          </p:nvPr>
        </p:nvSpPr>
        <p:spPr>
          <a:xfrm>
            <a:off x="838200" y="198524"/>
            <a:ext cx="10515600" cy="762660"/>
          </a:xfrm>
        </p:spPr>
        <p:txBody>
          <a:bodyPr/>
          <a:lstStyle/>
          <a:p>
            <a:r>
              <a:rPr lang="en-US" b="1" dirty="0" err="1">
                <a:latin typeface="Times New Roman" panose="02020603050405020304" pitchFamily="18" charset="0"/>
                <a:cs typeface="Times New Roman" panose="02020603050405020304" pitchFamily="18" charset="0"/>
              </a:rPr>
              <a:t>Một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chưa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tốt</a:t>
            </a:r>
            <a:endParaRPr lang="vi-VN" b="1" dirty="0">
              <a:latin typeface="Times New Roman" panose="02020603050405020304" pitchFamily="18" charset="0"/>
              <a:cs typeface="Times New Roman" panose="02020603050405020304" pitchFamily="18" charset="0"/>
            </a:endParaRPr>
          </a:p>
        </p:txBody>
      </p:sp>
      <p:cxnSp>
        <p:nvCxnSpPr>
          <p:cNvPr id="8" name="Google Shape;78;p16">
            <a:extLst>
              <a:ext uri="{FF2B5EF4-FFF2-40B4-BE49-F238E27FC236}">
                <a16:creationId xmlns:a16="http://schemas.microsoft.com/office/drawing/2014/main" id="{4148C2D4-64CB-31C6-0195-4EBE520279A1}"/>
              </a:ext>
            </a:extLst>
          </p:cNvPr>
          <p:cNvCxnSpPr>
            <a:cxnSpLocks/>
          </p:cNvCxnSpPr>
          <p:nvPr/>
        </p:nvCxnSpPr>
        <p:spPr>
          <a:xfrm>
            <a:off x="0" y="1140571"/>
            <a:ext cx="12192000" cy="0"/>
          </a:xfrm>
          <a:prstGeom prst="straightConnector1">
            <a:avLst/>
          </a:prstGeom>
          <a:noFill/>
          <a:ln w="1143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54812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4DA8-C879-410E-877B-B25983573D5A}"/>
              </a:ext>
            </a:extLst>
          </p:cNvPr>
          <p:cNvSpPr>
            <a:spLocks noGrp="1"/>
          </p:cNvSpPr>
          <p:nvPr>
            <p:ph type="title"/>
          </p:nvPr>
        </p:nvSpPr>
        <p:spPr>
          <a:xfrm>
            <a:off x="838200" y="165394"/>
            <a:ext cx="10515600" cy="823652"/>
          </a:xfrm>
        </p:spPr>
        <p:txBody>
          <a:bodyPr/>
          <a:lstStyle/>
          <a:p>
            <a:r>
              <a:rPr lang="en-US" b="1" err="1">
                <a:latin typeface="Times New Roman" panose="02020603050405020304" pitchFamily="18" charset="0"/>
                <a:cs typeface="Times New Roman" panose="02020603050405020304" pitchFamily="18" charset="0"/>
              </a:rPr>
              <a:t>Tham</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khảo</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28EBF6-9369-4B30-BCB6-55E0124E2349}"/>
              </a:ext>
            </a:extLst>
          </p:cNvPr>
          <p:cNvSpPr>
            <a:spLocks noGrp="1"/>
          </p:cNvSpPr>
          <p:nvPr>
            <p:ph idx="1"/>
          </p:nvPr>
        </p:nvSpPr>
        <p:spPr>
          <a:xfrm>
            <a:off x="838200" y="1416818"/>
            <a:ext cx="10515600" cy="5304657"/>
          </a:xfrm>
        </p:spPr>
        <p:txBody>
          <a:bodyPr>
            <a:normAutofit fontScale="85000" lnSpcReduction="20000"/>
          </a:bodyPr>
          <a:lstStyle/>
          <a:p>
            <a:r>
              <a:rPr lang="en-US">
                <a:latin typeface="Times New Roman" panose="02020603050405020304" pitchFamily="18" charset="0"/>
                <a:cs typeface="Times New Roman" panose="02020603050405020304" pitchFamily="18" charset="0"/>
              </a:rPr>
              <a:t>Thang </a:t>
            </a:r>
            <a:r>
              <a:rPr lang="en-US" err="1">
                <a:latin typeface="Times New Roman" panose="02020603050405020304" pitchFamily="18" charset="0"/>
                <a:cs typeface="Times New Roman" panose="02020603050405020304" pitchFamily="18" charset="0"/>
              </a:rPr>
              <a:t>đo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evaluation:</a:t>
            </a:r>
          </a:p>
          <a:p>
            <a:pPr lvl="1"/>
            <a:r>
              <a:rPr lang="en-US" sz="2500">
                <a:latin typeface="Times New Roman" panose="02020603050405020304" pitchFamily="18" charset="0"/>
                <a:cs typeface="Times New Roman" panose="02020603050405020304" pitchFamily="18" charset="0"/>
                <a:hlinkClick r:id="rId2"/>
              </a:rPr>
              <a:t>Evaluating Object Detection Models: Guide to Performance Metrics | Manal El </a:t>
            </a:r>
            <a:r>
              <a:rPr lang="en-US" sz="2500" err="1">
                <a:latin typeface="Times New Roman" panose="02020603050405020304" pitchFamily="18" charset="0"/>
                <a:cs typeface="Times New Roman" panose="02020603050405020304" pitchFamily="18" charset="0"/>
                <a:hlinkClick r:id="rId2"/>
              </a:rPr>
              <a:t>Aidouni</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3"/>
              </a:rPr>
              <a:t>https://github.com/rafaelpadilla/Object-Detection-Metrics</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4"/>
              </a:rPr>
              <a:t>https://phamdinhkhanh.github.io/2020/08/13/ModelMetric.html</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5"/>
              </a:rPr>
              <a:t>https://towardsdatascience.com/a-single-number-metric-for-evaluating-object-detection-models-c97f4a98616d</a:t>
            </a:r>
            <a:endParaRPr lang="en-US" sz="2500">
              <a:latin typeface="Times New Roman" panose="02020603050405020304" pitchFamily="18" charset="0"/>
              <a:cs typeface="Times New Roman" panose="02020603050405020304" pitchFamily="18" charset="0"/>
            </a:endParaRPr>
          </a:p>
          <a:p>
            <a:r>
              <a:rPr lang="en-US" sz="2500" err="1">
                <a:latin typeface="Times New Roman" panose="02020603050405020304" pitchFamily="18" charset="0"/>
                <a:cs typeface="Times New Roman" panose="02020603050405020304" pitchFamily="18" charset="0"/>
              </a:rPr>
              <a:t>EasyOCR</a:t>
            </a:r>
            <a:r>
              <a:rPr lang="en-US" sz="2500">
                <a:latin typeface="Times New Roman" panose="02020603050405020304" pitchFamily="18" charset="0"/>
                <a:cs typeface="Times New Roman" panose="02020603050405020304" pitchFamily="18" charset="0"/>
              </a:rPr>
              <a:t>: </a:t>
            </a:r>
            <a:r>
              <a:rPr lang="en-US" sz="2500">
                <a:latin typeface="Times New Roman" panose="02020603050405020304" pitchFamily="18" charset="0"/>
                <a:cs typeface="Times New Roman" panose="02020603050405020304" pitchFamily="18" charset="0"/>
                <a:hlinkClick r:id="rId6"/>
              </a:rPr>
              <a:t>https://github.com/JaidedAI/EasyOCR</a:t>
            </a:r>
            <a:endParaRPr lang="en-US" sz="2500">
              <a:latin typeface="Times New Roman" panose="02020603050405020304" pitchFamily="18" charset="0"/>
              <a:cs typeface="Times New Roman" panose="02020603050405020304" pitchFamily="18" charset="0"/>
            </a:endParaRPr>
          </a:p>
          <a:p>
            <a:r>
              <a:rPr lang="en-US" sz="2500" err="1">
                <a:latin typeface="Times New Roman" panose="02020603050405020304" pitchFamily="18" charset="0"/>
                <a:cs typeface="Times New Roman" panose="02020603050405020304" pitchFamily="18" charset="0"/>
              </a:rPr>
              <a:t>Phần</a:t>
            </a:r>
            <a:r>
              <a:rPr lang="en-US" sz="2500">
                <a:latin typeface="Times New Roman" panose="02020603050405020304" pitchFamily="18" charset="0"/>
                <a:cs typeface="Times New Roman" panose="02020603050405020304" pitchFamily="18" charset="0"/>
              </a:rPr>
              <a:t> license plate detection:</a:t>
            </a:r>
          </a:p>
          <a:p>
            <a:pPr lvl="1"/>
            <a:r>
              <a:rPr lang="en-US" sz="2500">
                <a:latin typeface="Times New Roman" panose="02020603050405020304" pitchFamily="18" charset="0"/>
                <a:cs typeface="Times New Roman" panose="02020603050405020304" pitchFamily="18" charset="0"/>
                <a:hlinkClick r:id="rId7"/>
              </a:rPr>
              <a:t>https://pyimagesearch.com/2020/09/21/opencv-automatic-license-number-plate-recognition-anpr-with-python/#pyuni-reco-header</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8"/>
              </a:rPr>
              <a:t>https://github.com/v-haopt12/ALPR-project</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9"/>
              </a:rPr>
              <a:t>https://github.com/mrzaizai2k/VIETNAMESE_LICENSE_PLATE</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10"/>
              </a:rPr>
              <a:t>https://github.com/KostyaKulakov/Russian_System_of_ANPR</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11"/>
              </a:rPr>
              <a:t>https://docs.opencv.org/4.x/da/d22/tutorial_py_canny.html</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12"/>
              </a:rPr>
              <a:t>https://pyimagesearch.com/2021/05/12/image-gradients-with-opencv-sobel-and-scharr/</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13"/>
              </a:rPr>
              <a:t>https://www.youtube.com/watch?v=NApYP_5wlKY</a:t>
            </a:r>
            <a:endParaRPr lang="en-US" sz="2500">
              <a:latin typeface="Times New Roman" panose="02020603050405020304" pitchFamily="18" charset="0"/>
              <a:cs typeface="Times New Roman" panose="02020603050405020304" pitchFamily="18" charset="0"/>
            </a:endParaRPr>
          </a:p>
          <a:p>
            <a:pPr lvl="1"/>
            <a:r>
              <a:rPr lang="en-US" sz="2500">
                <a:latin typeface="Times New Roman" panose="02020603050405020304" pitchFamily="18" charset="0"/>
                <a:cs typeface="Times New Roman" panose="02020603050405020304" pitchFamily="18" charset="0"/>
                <a:hlinkClick r:id="rId14"/>
              </a:rPr>
              <a:t>https://docs.opencv.org/4.x/d9/d61/tutorial_py_morphological_ops.html</a:t>
            </a:r>
            <a:endParaRPr lang="en-US" sz="2500">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a:p>
            <a:pPr lvl="1"/>
            <a:endParaRPr lang="en-US">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067E1E4-483B-4B17-853E-DA39E8ABA2AC}"/>
              </a:ext>
            </a:extLst>
          </p:cNvPr>
          <p:cNvSpPr>
            <a:spLocks noGrp="1"/>
          </p:cNvSpPr>
          <p:nvPr>
            <p:ph type="sldNum" sz="quarter" idx="12"/>
          </p:nvPr>
        </p:nvSpPr>
        <p:spPr/>
        <p:txBody>
          <a:bodyPr/>
          <a:lstStyle/>
          <a:p>
            <a:fld id="{78002E0B-D3AC-4B48-88DB-9250F645449B}" type="slidenum">
              <a:rPr lang="vi-VN" smtClean="0">
                <a:latin typeface="Times New Roman" panose="02020603050405020304" pitchFamily="18" charset="0"/>
                <a:cs typeface="Times New Roman" panose="02020603050405020304" pitchFamily="18" charset="0"/>
              </a:rPr>
              <a:t>44</a:t>
            </a:fld>
            <a:endParaRPr lang="vi-VN">
              <a:latin typeface="Times New Roman" panose="02020603050405020304" pitchFamily="18" charset="0"/>
              <a:cs typeface="Times New Roman" panose="02020603050405020304" pitchFamily="18" charset="0"/>
            </a:endParaRPr>
          </a:p>
        </p:txBody>
      </p:sp>
      <p:cxnSp>
        <p:nvCxnSpPr>
          <p:cNvPr id="6" name="Google Shape;78;p16">
            <a:extLst>
              <a:ext uri="{FF2B5EF4-FFF2-40B4-BE49-F238E27FC236}">
                <a16:creationId xmlns:a16="http://schemas.microsoft.com/office/drawing/2014/main" id="{548B4072-16E1-49EE-A8A5-54A4CE5FAEE5}"/>
              </a:ext>
            </a:extLst>
          </p:cNvPr>
          <p:cNvCxnSpPr>
            <a:cxnSpLocks/>
          </p:cNvCxnSpPr>
          <p:nvPr/>
        </p:nvCxnSpPr>
        <p:spPr>
          <a:xfrm>
            <a:off x="0" y="1131636"/>
            <a:ext cx="12192000" cy="0"/>
          </a:xfrm>
          <a:prstGeom prst="straightConnector1">
            <a:avLst/>
          </a:prstGeom>
          <a:noFill/>
          <a:ln w="1143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84982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4" name="Freeform: Shape 23">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96B3C4C3-1991-43B0-8A9C-1EA99AE39702}"/>
              </a:ext>
            </a:extLst>
          </p:cNvPr>
          <p:cNvSpPr>
            <a:spLocks noGrp="1"/>
          </p:cNvSpPr>
          <p:nvPr>
            <p:ph type="sldNum" sz="quarter" idx="12"/>
          </p:nvPr>
        </p:nvSpPr>
        <p:spPr>
          <a:xfrm>
            <a:off x="321732" y="6356350"/>
            <a:ext cx="2568811" cy="365125"/>
          </a:xfrm>
        </p:spPr>
        <p:txBody>
          <a:bodyPr>
            <a:normAutofit/>
          </a:bodyPr>
          <a:lstStyle/>
          <a:p>
            <a:pPr algn="l">
              <a:lnSpc>
                <a:spcPct val="90000"/>
              </a:lnSpc>
              <a:spcAft>
                <a:spcPts val="600"/>
              </a:spcAft>
            </a:pPr>
            <a:fld id="{78002E0B-D3AC-4B48-88DB-9250F645449B}" type="slidenum">
              <a:rPr lang="vi-VN" sz="1800">
                <a:solidFill>
                  <a:srgbClr val="FFFFFF"/>
                </a:solidFill>
              </a:rPr>
              <a:pPr algn="l">
                <a:lnSpc>
                  <a:spcPct val="90000"/>
                </a:lnSpc>
                <a:spcAft>
                  <a:spcPts val="600"/>
                </a:spcAft>
              </a:pPr>
              <a:t>45</a:t>
            </a:fld>
            <a:endParaRPr lang="vi-VN" sz="1800">
              <a:solidFill>
                <a:srgbClr val="FFFFFF"/>
              </a:solidFill>
            </a:endParaRPr>
          </a:p>
        </p:txBody>
      </p:sp>
      <p:sp>
        <p:nvSpPr>
          <p:cNvPr id="26" name="Freeform: Shape 25">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7E0B9ED-6C9B-422D-933A-7310909D21CE}"/>
              </a:ext>
            </a:extLst>
          </p:cNvPr>
          <p:cNvSpPr>
            <a:spLocks noGrp="1"/>
          </p:cNvSpPr>
          <p:nvPr>
            <p:ph type="ctrTitle"/>
          </p:nvPr>
        </p:nvSpPr>
        <p:spPr>
          <a:xfrm>
            <a:off x="3204642" y="2353641"/>
            <a:ext cx="5782716" cy="2150719"/>
          </a:xfrm>
          <a:noFill/>
        </p:spPr>
        <p:txBody>
          <a:bodyPr anchor="ctr">
            <a:normAutofit/>
          </a:bodyPr>
          <a:lstStyle/>
          <a:p>
            <a:r>
              <a:rPr lang="en-US" sz="4000" b="1" err="1">
                <a:solidFill>
                  <a:srgbClr val="080808"/>
                </a:solidFill>
                <a:latin typeface="Times New Roman" panose="02020603050405020304" pitchFamily="18" charset="0"/>
                <a:cs typeface="Times New Roman" panose="02020603050405020304" pitchFamily="18" charset="0"/>
              </a:rPr>
              <a:t>Cám</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ơn</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thầy</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và</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các</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bạn</a:t>
            </a:r>
            <a:br>
              <a:rPr lang="en-US" sz="4000" b="1">
                <a:solidFill>
                  <a:srgbClr val="080808"/>
                </a:solidFill>
                <a:latin typeface="Times New Roman" panose="02020603050405020304" pitchFamily="18" charset="0"/>
                <a:cs typeface="Times New Roman" panose="02020603050405020304" pitchFamily="18" charset="0"/>
              </a:rPr>
            </a:br>
            <a:r>
              <a:rPr lang="en-US" sz="4000" b="1" err="1">
                <a:solidFill>
                  <a:srgbClr val="080808"/>
                </a:solidFill>
                <a:latin typeface="Times New Roman" panose="02020603050405020304" pitchFamily="18" charset="0"/>
                <a:cs typeface="Times New Roman" panose="02020603050405020304" pitchFamily="18" charset="0"/>
              </a:rPr>
              <a:t>đã</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lắng</a:t>
            </a:r>
            <a:r>
              <a:rPr lang="en-US" sz="4000" b="1">
                <a:solidFill>
                  <a:srgbClr val="080808"/>
                </a:solidFill>
                <a:latin typeface="Times New Roman" panose="02020603050405020304" pitchFamily="18" charset="0"/>
                <a:cs typeface="Times New Roman" panose="02020603050405020304" pitchFamily="18" charset="0"/>
              </a:rPr>
              <a:t> </a:t>
            </a:r>
            <a:r>
              <a:rPr lang="en-US" sz="4000" b="1" err="1">
                <a:solidFill>
                  <a:srgbClr val="080808"/>
                </a:solidFill>
                <a:latin typeface="Times New Roman" panose="02020603050405020304" pitchFamily="18" charset="0"/>
                <a:cs typeface="Times New Roman" panose="02020603050405020304" pitchFamily="18" charset="0"/>
              </a:rPr>
              <a:t>nghe</a:t>
            </a:r>
            <a:r>
              <a:rPr lang="en-US" sz="4000" b="1">
                <a:solidFill>
                  <a:srgbClr val="080808"/>
                </a:solidFill>
                <a:latin typeface="Times New Roman" panose="02020603050405020304" pitchFamily="18" charset="0"/>
                <a:cs typeface="Times New Roman" panose="02020603050405020304" pitchFamily="18" charset="0"/>
              </a:rPr>
              <a:t>.</a:t>
            </a:r>
            <a:endParaRPr lang="vi-VN" sz="4000" b="1">
              <a:solidFill>
                <a:srgbClr val="080808"/>
              </a:solidFill>
              <a:latin typeface="Times New Roman" panose="02020603050405020304" pitchFamily="18" charset="0"/>
              <a:cs typeface="Times New Roman" panose="02020603050405020304" pitchFamily="18" charset="0"/>
            </a:endParaRPr>
          </a:p>
        </p:txBody>
      </p:sp>
      <p:sp>
        <p:nvSpPr>
          <p:cNvPr id="28" name="Freeform: Shape 27">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EEE7AD52-CAB1-42F9-901F-AEE552ED6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180" y="4327905"/>
            <a:ext cx="1433639" cy="1433639"/>
          </a:xfrm>
          <a:prstGeom prst="rect">
            <a:avLst/>
          </a:prstGeom>
        </p:spPr>
      </p:pic>
    </p:spTree>
    <p:extLst>
      <p:ext uri="{BB962C8B-B14F-4D97-AF65-F5344CB8AC3E}">
        <p14:creationId xmlns:p14="http://schemas.microsoft.com/office/powerpoint/2010/main" val="375127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7E0B9ED-6C9B-422D-933A-7310909D21CE}"/>
              </a:ext>
            </a:extLst>
          </p:cNvPr>
          <p:cNvSpPr>
            <a:spLocks noGrp="1"/>
          </p:cNvSpPr>
          <p:nvPr>
            <p:ph type="ctrTitle"/>
          </p:nvPr>
        </p:nvSpPr>
        <p:spPr>
          <a:xfrm>
            <a:off x="804672" y="1122363"/>
            <a:ext cx="3308130" cy="2387600"/>
          </a:xfrm>
        </p:spPr>
        <p:txBody>
          <a:bodyPr>
            <a:normAutofit/>
          </a:bodyPr>
          <a:lstStyle/>
          <a:p>
            <a:pPr algn="l"/>
            <a:r>
              <a:rPr lang="en-US" sz="5400">
                <a:solidFill>
                  <a:srgbClr val="FFFFFF"/>
                </a:solidFill>
                <a:latin typeface="Times New Roman" panose="02020603050405020304" pitchFamily="18" charset="0"/>
                <a:cs typeface="Times New Roman" panose="02020603050405020304" pitchFamily="18" charset="0"/>
              </a:rPr>
              <a:t>Pipeline</a:t>
            </a:r>
            <a:endParaRPr lang="vi-VN" sz="5400">
              <a:solidFill>
                <a:srgbClr val="FFFFFF"/>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F8BFEE5-F538-4E7A-9CF5-EA9B8756AA82}"/>
              </a:ext>
            </a:extLst>
          </p:cNvPr>
          <p:cNvSpPr>
            <a:spLocks noGrp="1"/>
          </p:cNvSpPr>
          <p:nvPr>
            <p:ph type="sldNum" sz="quarter" idx="12"/>
          </p:nvPr>
        </p:nvSpPr>
        <p:spPr>
          <a:xfrm>
            <a:off x="9910916" y="6042824"/>
            <a:ext cx="1442883" cy="678652"/>
          </a:xfrm>
        </p:spPr>
        <p:txBody>
          <a:bodyPr>
            <a:normAutofit/>
          </a:bodyPr>
          <a:lstStyle/>
          <a:p>
            <a:pPr>
              <a:lnSpc>
                <a:spcPct val="90000"/>
              </a:lnSpc>
              <a:spcAft>
                <a:spcPts val="600"/>
              </a:spcAft>
            </a:pPr>
            <a:fld id="{78002E0B-D3AC-4B48-88DB-9250F645449B}" type="slidenum">
              <a:rPr lang="vi-VN"/>
              <a:pPr>
                <a:lnSpc>
                  <a:spcPct val="90000"/>
                </a:lnSpc>
                <a:spcAft>
                  <a:spcPts val="600"/>
                </a:spcAft>
              </a:pPr>
              <a:t>5</a:t>
            </a:fld>
            <a:endParaRPr lang="vi-VN"/>
          </a:p>
        </p:txBody>
      </p:sp>
      <p:sp>
        <p:nvSpPr>
          <p:cNvPr id="15" name="TextBox 14">
            <a:extLst>
              <a:ext uri="{FF2B5EF4-FFF2-40B4-BE49-F238E27FC236}">
                <a16:creationId xmlns:a16="http://schemas.microsoft.com/office/drawing/2014/main" id="{1E09AEC4-F9CA-4BEF-AB9B-B20450587EAF}"/>
              </a:ext>
            </a:extLst>
          </p:cNvPr>
          <p:cNvSpPr txBox="1"/>
          <p:nvPr/>
        </p:nvSpPr>
        <p:spPr>
          <a:xfrm>
            <a:off x="6916937" y="1832768"/>
            <a:ext cx="3082413" cy="1229720"/>
          </a:xfrm>
          <a:prstGeom prst="rect">
            <a:avLst/>
          </a:prstGeom>
          <a:noFill/>
          <a:ln w="38100">
            <a:solidFill>
              <a:schemeClr val="tx1"/>
            </a:solidFill>
          </a:ln>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License Plate Detection</a:t>
            </a:r>
          </a:p>
        </p:txBody>
      </p:sp>
      <p:sp>
        <p:nvSpPr>
          <p:cNvPr id="23" name="TextBox 22">
            <a:extLst>
              <a:ext uri="{FF2B5EF4-FFF2-40B4-BE49-F238E27FC236}">
                <a16:creationId xmlns:a16="http://schemas.microsoft.com/office/drawing/2014/main" id="{24832778-ED7A-4D12-B3F7-4E82791963A8}"/>
              </a:ext>
            </a:extLst>
          </p:cNvPr>
          <p:cNvSpPr txBox="1"/>
          <p:nvPr/>
        </p:nvSpPr>
        <p:spPr>
          <a:xfrm>
            <a:off x="6916937" y="3883844"/>
            <a:ext cx="3082413" cy="1200329"/>
          </a:xfrm>
          <a:prstGeom prst="rect">
            <a:avLst/>
          </a:prstGeom>
          <a:noFill/>
          <a:ln w="38100">
            <a:solidFill>
              <a:schemeClr val="tx1"/>
            </a:solidFill>
          </a:ln>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Character Recognition</a:t>
            </a:r>
          </a:p>
        </p:txBody>
      </p:sp>
      <p:sp>
        <p:nvSpPr>
          <p:cNvPr id="26" name="Arrow: Right 25">
            <a:extLst>
              <a:ext uri="{FF2B5EF4-FFF2-40B4-BE49-F238E27FC236}">
                <a16:creationId xmlns:a16="http://schemas.microsoft.com/office/drawing/2014/main" id="{5ED48D32-5EDE-4E7E-8A5E-048165CEF310}"/>
              </a:ext>
            </a:extLst>
          </p:cNvPr>
          <p:cNvSpPr/>
          <p:nvPr/>
        </p:nvSpPr>
        <p:spPr>
          <a:xfrm rot="5400000">
            <a:off x="8048888" y="3194728"/>
            <a:ext cx="818502" cy="554023"/>
          </a:xfrm>
          <a:prstGeom prst="rightArrow">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92564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1">
            <a:extLst>
              <a:ext uri="{FF2B5EF4-FFF2-40B4-BE49-F238E27FC236}">
                <a16:creationId xmlns:a16="http://schemas.microsoft.com/office/drawing/2014/main" id="{339D7AC2-49F7-C488-4EFF-A08203271BF3}"/>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a:t>
            </a:r>
            <a:endParaRPr lang="vi-VN" b="1">
              <a:latin typeface="Times New Roman" panose="02020603050405020304" pitchFamily="18" charset="0"/>
              <a:cs typeface="Times New Roman" panose="02020603050405020304" pitchFamily="18" charset="0"/>
            </a:endParaRPr>
          </a:p>
        </p:txBody>
      </p:sp>
      <p:cxnSp>
        <p:nvCxnSpPr>
          <p:cNvPr id="68" name="Google Shape;78;p16">
            <a:extLst>
              <a:ext uri="{FF2B5EF4-FFF2-40B4-BE49-F238E27FC236}">
                <a16:creationId xmlns:a16="http://schemas.microsoft.com/office/drawing/2014/main" id="{35BDA139-4DB3-9304-8DF3-41FEAE2BD9F8}"/>
              </a:ext>
            </a:extLst>
          </p:cNvPr>
          <p:cNvCxnSpPr>
            <a:cxnSpLocks/>
          </p:cNvCxnSpPr>
          <p:nvPr/>
        </p:nvCxnSpPr>
        <p:spPr>
          <a:xfrm>
            <a:off x="0" y="813603"/>
            <a:ext cx="12192000" cy="0"/>
          </a:xfrm>
          <a:prstGeom prst="straightConnector1">
            <a:avLst/>
          </a:prstGeom>
          <a:noFill/>
          <a:ln w="114300" cap="flat" cmpd="sng">
            <a:solidFill>
              <a:schemeClr val="dk1"/>
            </a:solidFill>
            <a:prstDash val="solid"/>
            <a:round/>
            <a:headEnd type="none" w="med" len="med"/>
            <a:tailEnd type="none" w="med" len="med"/>
          </a:ln>
        </p:spPr>
      </p:cxnSp>
      <p:sp>
        <p:nvSpPr>
          <p:cNvPr id="69" name="TextBox 68">
            <a:extLst>
              <a:ext uri="{FF2B5EF4-FFF2-40B4-BE49-F238E27FC236}">
                <a16:creationId xmlns:a16="http://schemas.microsoft.com/office/drawing/2014/main" id="{4D846A7D-FE23-F439-9839-0C3422858997}"/>
              </a:ext>
            </a:extLst>
          </p:cNvPr>
          <p:cNvSpPr txBox="1"/>
          <p:nvPr/>
        </p:nvSpPr>
        <p:spPr>
          <a:xfrm>
            <a:off x="3253427" y="1231728"/>
            <a:ext cx="5685146" cy="584775"/>
          </a:xfrm>
          <a:prstGeom prst="rect">
            <a:avLst/>
          </a:prstGeom>
          <a:noFill/>
        </p:spPr>
        <p:txBody>
          <a:bodyPr wrap="none" rtlCol="0">
            <a:spAutoFit/>
          </a:bodyPr>
          <a:lstStyle/>
          <a:p>
            <a:r>
              <a:rPr lang="en-US" sz="3200">
                <a:latin typeface="Times New Roman" panose="02020603050405020304" pitchFamily="18" charset="0"/>
                <a:cs typeface="Times New Roman" panose="02020603050405020304" pitchFamily="18" charset="0"/>
              </a:rPr>
              <a:t>FLOW CHART (HANDCRAFT)</a:t>
            </a:r>
            <a:endParaRPr lang="vi-VN" sz="320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37A62F70-B0C4-4582-A451-534874499D4A}"/>
              </a:ext>
            </a:extLst>
          </p:cNvPr>
          <p:cNvSpPr>
            <a:spLocks noGrp="1"/>
          </p:cNvSpPr>
          <p:nvPr>
            <p:ph type="sldNum" sz="quarter" idx="12"/>
          </p:nvPr>
        </p:nvSpPr>
        <p:spPr/>
        <p:txBody>
          <a:bodyPr/>
          <a:lstStyle/>
          <a:p>
            <a:fld id="{78002E0B-D3AC-4B48-88DB-9250F645449B}" type="slidenum">
              <a:rPr lang="vi-VN" smtClean="0"/>
              <a:t>6</a:t>
            </a:fld>
            <a:endParaRPr lang="vi-VN"/>
          </a:p>
        </p:txBody>
      </p:sp>
      <p:sp>
        <p:nvSpPr>
          <p:cNvPr id="4" name="Rectangle 3">
            <a:extLst>
              <a:ext uri="{FF2B5EF4-FFF2-40B4-BE49-F238E27FC236}">
                <a16:creationId xmlns:a16="http://schemas.microsoft.com/office/drawing/2014/main" id="{F9DC594E-1706-597D-3515-CB9BBF6F309F}"/>
              </a:ext>
            </a:extLst>
          </p:cNvPr>
          <p:cNvSpPr/>
          <p:nvPr/>
        </p:nvSpPr>
        <p:spPr>
          <a:xfrm>
            <a:off x="2696869" y="2281929"/>
            <a:ext cx="2346158" cy="1572322"/>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Resize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xám</a:t>
            </a:r>
            <a:endParaRPr lang="vi-VN"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5C7CBC0-1F24-CA1C-623B-94B53E0C8E15}"/>
              </a:ext>
            </a:extLst>
          </p:cNvPr>
          <p:cNvSpPr/>
          <p:nvPr/>
        </p:nvSpPr>
        <p:spPr>
          <a:xfrm>
            <a:off x="5553768" y="2281929"/>
            <a:ext cx="1374117" cy="1572322"/>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Tăng độ tương phản</a:t>
            </a:r>
            <a:endParaRPr lang="vi-VN" sz="240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67D6135-7F13-0C1F-58D6-CB75180F3A07}"/>
              </a:ext>
            </a:extLst>
          </p:cNvPr>
          <p:cNvSpPr/>
          <p:nvPr/>
        </p:nvSpPr>
        <p:spPr>
          <a:xfrm>
            <a:off x="10058212" y="2281929"/>
            <a:ext cx="1794787" cy="1572322"/>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Làm mịn, nhị phân hóa ảnh</a:t>
            </a:r>
            <a:endParaRPr lang="vi-VN" sz="240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499AED6-2EB7-7155-39C7-0FC499FF68B7}"/>
              </a:ext>
            </a:extLst>
          </p:cNvPr>
          <p:cNvSpPr/>
          <p:nvPr/>
        </p:nvSpPr>
        <p:spPr>
          <a:xfrm>
            <a:off x="6684654" y="4810923"/>
            <a:ext cx="1624405" cy="1080000"/>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Tìm đường bao</a:t>
            </a:r>
            <a:endParaRPr lang="vi-VN" sz="240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DB336D7-DD9C-2D55-3C3B-C27924223C0A}"/>
              </a:ext>
            </a:extLst>
          </p:cNvPr>
          <p:cNvSpPr/>
          <p:nvPr/>
        </p:nvSpPr>
        <p:spPr>
          <a:xfrm>
            <a:off x="9227202" y="4810923"/>
            <a:ext cx="1624405" cy="1080000"/>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Lọc nhiễu</a:t>
            </a:r>
            <a:endParaRPr lang="vi-VN" sz="240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2B6CB38-8A94-4BBC-7AED-B30A0DF12D11}"/>
              </a:ext>
            </a:extLst>
          </p:cNvPr>
          <p:cNvSpPr/>
          <p:nvPr/>
        </p:nvSpPr>
        <p:spPr>
          <a:xfrm>
            <a:off x="7496857" y="2281929"/>
            <a:ext cx="1832405" cy="1572322"/>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Tìm cạnh</a:t>
            </a:r>
            <a:endParaRPr lang="vi-VN" sz="24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559FEB8-4726-9144-44D1-0325970542AD}"/>
              </a:ext>
            </a:extLst>
          </p:cNvPr>
          <p:cNvSpPr/>
          <p:nvPr/>
        </p:nvSpPr>
        <p:spPr>
          <a:xfrm>
            <a:off x="339000" y="2281929"/>
            <a:ext cx="1794787" cy="1572322"/>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err="1">
                <a:latin typeface="Times New Roman" panose="02020603050405020304" pitchFamily="18" charset="0"/>
                <a:cs typeface="Times New Roman" panose="02020603050405020304" pitchFamily="18" charset="0"/>
              </a:rPr>
              <a:t>Ảnh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đầu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vào</a:t>
            </a:r>
            <a:endParaRPr lang="vi-VN" sz="240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0F68384-9E65-7FF9-B51F-C3A27F80B0D0}"/>
              </a:ext>
            </a:extLst>
          </p:cNvPr>
          <p:cNvSpPr/>
          <p:nvPr/>
        </p:nvSpPr>
        <p:spPr>
          <a:xfrm>
            <a:off x="3550675" y="4810923"/>
            <a:ext cx="2461008" cy="1080000"/>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Lọc ra các đường bao có thể bao quanh biển số</a:t>
            </a:r>
            <a:endParaRPr lang="vi-VN" sz="240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6422E89E-B5FA-6BE6-2A9B-B43CBE185EF7}"/>
              </a:ext>
            </a:extLst>
          </p:cNvPr>
          <p:cNvCxnSpPr>
            <a:cxnSpLocks/>
            <a:stCxn id="10" idx="3"/>
            <a:endCxn id="4" idx="1"/>
          </p:cNvCxnSpPr>
          <p:nvPr/>
        </p:nvCxnSpPr>
        <p:spPr>
          <a:xfrm>
            <a:off x="2133787" y="3068090"/>
            <a:ext cx="563082"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119211C7-C40B-4B60-7C00-893244856681}"/>
              </a:ext>
            </a:extLst>
          </p:cNvPr>
          <p:cNvCxnSpPr>
            <a:cxnSpLocks/>
            <a:stCxn id="4" idx="3"/>
            <a:endCxn id="5" idx="1"/>
          </p:cNvCxnSpPr>
          <p:nvPr/>
        </p:nvCxnSpPr>
        <p:spPr>
          <a:xfrm>
            <a:off x="5043027" y="3068090"/>
            <a:ext cx="51074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2F24CBFF-FAAD-D153-AD2B-5E79073A06D2}"/>
              </a:ext>
            </a:extLst>
          </p:cNvPr>
          <p:cNvCxnSpPr>
            <a:cxnSpLocks/>
            <a:stCxn id="5" idx="3"/>
            <a:endCxn id="9" idx="1"/>
          </p:cNvCxnSpPr>
          <p:nvPr/>
        </p:nvCxnSpPr>
        <p:spPr>
          <a:xfrm>
            <a:off x="6927885" y="3068090"/>
            <a:ext cx="568972"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F29256B-FB07-F415-4AFA-9755F1F2CF4E}"/>
              </a:ext>
            </a:extLst>
          </p:cNvPr>
          <p:cNvCxnSpPr>
            <a:cxnSpLocks/>
            <a:stCxn id="9" idx="3"/>
            <a:endCxn id="6" idx="1"/>
          </p:cNvCxnSpPr>
          <p:nvPr/>
        </p:nvCxnSpPr>
        <p:spPr>
          <a:xfrm>
            <a:off x="9329262" y="3068090"/>
            <a:ext cx="728950"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DC645FE9-FA9C-8E4E-A89E-21F944BBDCDF}"/>
              </a:ext>
            </a:extLst>
          </p:cNvPr>
          <p:cNvCxnSpPr>
            <a:cxnSpLocks/>
            <a:stCxn id="6" idx="2"/>
            <a:endCxn id="8" idx="0"/>
          </p:cNvCxnSpPr>
          <p:nvPr/>
        </p:nvCxnSpPr>
        <p:spPr>
          <a:xfrm flipH="1">
            <a:off x="10039405" y="3854251"/>
            <a:ext cx="916201" cy="95667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022275B-3413-582D-4F2D-C5CCED50362A}"/>
              </a:ext>
            </a:extLst>
          </p:cNvPr>
          <p:cNvCxnSpPr/>
          <p:nvPr/>
        </p:nvCxnSpPr>
        <p:spPr>
          <a:xfrm flipH="1" flipV="1">
            <a:off x="8309059" y="5347385"/>
            <a:ext cx="918143" cy="707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DF878B4D-BA55-D657-5CBD-1E6CEA8082F6}"/>
              </a:ext>
            </a:extLst>
          </p:cNvPr>
          <p:cNvCxnSpPr>
            <a:cxnSpLocks/>
          </p:cNvCxnSpPr>
          <p:nvPr/>
        </p:nvCxnSpPr>
        <p:spPr>
          <a:xfrm flipH="1">
            <a:off x="6011683" y="5350923"/>
            <a:ext cx="672971"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8" name="Rectangle 27">
            <a:extLst>
              <a:ext uri="{FF2B5EF4-FFF2-40B4-BE49-F238E27FC236}">
                <a16:creationId xmlns:a16="http://schemas.microsoft.com/office/drawing/2014/main" id="{57E03979-ABDC-C457-7D23-EA40380FCA4B}"/>
              </a:ext>
            </a:extLst>
          </p:cNvPr>
          <p:cNvSpPr/>
          <p:nvPr/>
        </p:nvSpPr>
        <p:spPr>
          <a:xfrm>
            <a:off x="1028876" y="4810923"/>
            <a:ext cx="1794787" cy="1080000"/>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Cắt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endParaRPr lang="vi-VN" sz="2400" dirty="0">
              <a:latin typeface="Times New Roman" panose="02020603050405020304" pitchFamily="18"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29466741-25AF-A9AD-7D84-83B9BABFBA07}"/>
              </a:ext>
            </a:extLst>
          </p:cNvPr>
          <p:cNvCxnSpPr>
            <a:cxnSpLocks/>
          </p:cNvCxnSpPr>
          <p:nvPr/>
        </p:nvCxnSpPr>
        <p:spPr>
          <a:xfrm flipH="1">
            <a:off x="2823663" y="5350923"/>
            <a:ext cx="727012"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28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a:latin typeface="Times New Roman" panose="02020603050405020304" pitchFamily="18" charset="0"/>
                <a:cs typeface="Times New Roman" panose="02020603050405020304" pitchFamily="18" charset="0"/>
              </a:rPr>
              <a:t>1. License Plate Detection</a:t>
            </a:r>
            <a:endParaRPr lang="vi-V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2477875" y="1240524"/>
            <a:ext cx="7236250" cy="539276"/>
          </a:xfrm>
        </p:spPr>
        <p:txBody>
          <a:bodyPr/>
          <a:lstStyle/>
          <a:p>
            <a:pPr marL="0" indent="0">
              <a:buNone/>
            </a:pPr>
            <a:r>
              <a:rPr lang="en-US" err="1">
                <a:latin typeface="Times New Roman" panose="02020603050405020304" pitchFamily="18" charset="0"/>
                <a:cs typeface="Times New Roman" panose="02020603050405020304" pitchFamily="18" charset="0"/>
              </a:rPr>
              <a:t>Chuyển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resize </a:t>
            </a:r>
            <a:r>
              <a:rPr lang="en-US" err="1">
                <a:latin typeface="Times New Roman" panose="02020603050405020304" pitchFamily="18" charset="0"/>
                <a:cs typeface="Times New Roman" panose="02020603050405020304" pitchFamily="18" charset="0"/>
              </a:rPr>
              <a:t>ảnh</a:t>
            </a: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767C2535-38F9-130A-A8AA-2A15B57DD88B}"/>
              </a:ext>
            </a:extLst>
          </p:cNvPr>
          <p:cNvPicPr>
            <a:picLocks noChangeAspect="1"/>
          </p:cNvPicPr>
          <p:nvPr/>
        </p:nvPicPr>
        <p:blipFill>
          <a:blip r:embed="rId3"/>
          <a:stretch>
            <a:fillRect/>
          </a:stretch>
        </p:blipFill>
        <p:spPr>
          <a:xfrm>
            <a:off x="6255386" y="1958866"/>
            <a:ext cx="5766446" cy="4002142"/>
          </a:xfrm>
          <a:prstGeom prst="rect">
            <a:avLst/>
          </a:prstGeom>
        </p:spPr>
      </p:pic>
      <p:sp>
        <p:nvSpPr>
          <p:cNvPr id="9" name="Arrow: Right 8">
            <a:extLst>
              <a:ext uri="{FF2B5EF4-FFF2-40B4-BE49-F238E27FC236}">
                <a16:creationId xmlns:a16="http://schemas.microsoft.com/office/drawing/2014/main" id="{26AC4ECB-D627-44D6-7A80-01D1B9B5A94A}"/>
              </a:ext>
            </a:extLst>
          </p:cNvPr>
          <p:cNvSpPr/>
          <p:nvPr/>
        </p:nvSpPr>
        <p:spPr>
          <a:xfrm>
            <a:off x="5368332" y="3672363"/>
            <a:ext cx="727668" cy="57514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Slide Number Placeholder 5">
            <a:extLst>
              <a:ext uri="{FF2B5EF4-FFF2-40B4-BE49-F238E27FC236}">
                <a16:creationId xmlns:a16="http://schemas.microsoft.com/office/drawing/2014/main" id="{BA0049E1-8CBA-48C3-9894-7D488D798AF2}"/>
              </a:ext>
            </a:extLst>
          </p:cNvPr>
          <p:cNvSpPr>
            <a:spLocks noGrp="1"/>
          </p:cNvSpPr>
          <p:nvPr>
            <p:ph type="sldNum" sz="quarter" idx="12"/>
          </p:nvPr>
        </p:nvSpPr>
        <p:spPr/>
        <p:txBody>
          <a:bodyPr/>
          <a:lstStyle/>
          <a:p>
            <a:fld id="{78002E0B-D3AC-4B48-88DB-9250F645449B}" type="slidenum">
              <a:rPr lang="vi-VN" smtClean="0"/>
              <a:t>7</a:t>
            </a:fld>
            <a:endParaRPr lang="vi-VN"/>
          </a:p>
        </p:txBody>
      </p:sp>
      <p:pic>
        <p:nvPicPr>
          <p:cNvPr id="11" name="Picture 10">
            <a:extLst>
              <a:ext uri="{FF2B5EF4-FFF2-40B4-BE49-F238E27FC236}">
                <a16:creationId xmlns:a16="http://schemas.microsoft.com/office/drawing/2014/main" id="{53201F70-D16C-08AE-EF58-0FDB0D32C6E8}"/>
              </a:ext>
            </a:extLst>
          </p:cNvPr>
          <p:cNvPicPr>
            <a:picLocks noChangeAspect="1"/>
          </p:cNvPicPr>
          <p:nvPr/>
        </p:nvPicPr>
        <p:blipFill>
          <a:blip r:embed="rId4"/>
          <a:stretch>
            <a:fillRect/>
          </a:stretch>
        </p:blipFill>
        <p:spPr>
          <a:xfrm>
            <a:off x="602902" y="2484369"/>
            <a:ext cx="4428025" cy="3133107"/>
          </a:xfrm>
          <a:prstGeom prst="rect">
            <a:avLst/>
          </a:prstGeom>
        </p:spPr>
      </p:pic>
    </p:spTree>
    <p:extLst>
      <p:ext uri="{BB962C8B-B14F-4D97-AF65-F5344CB8AC3E}">
        <p14:creationId xmlns:p14="http://schemas.microsoft.com/office/powerpoint/2010/main" val="33684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700"/>
                                        <p:tgtEl>
                                          <p:spTgt spid="9"/>
                                        </p:tgtEl>
                                      </p:cBhvr>
                                    </p:animEffect>
                                  </p:childTnLst>
                                </p:cTn>
                              </p:par>
                              <p:par>
                                <p:cTn id="13" presetID="21"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6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521608" y="2803524"/>
            <a:ext cx="3952142" cy="2196179"/>
          </a:xfrm>
        </p:spPr>
        <p:txBody>
          <a:bodyPr>
            <a:normAutofit/>
          </a:bodyPr>
          <a:lstStyle/>
          <a:p>
            <a:pPr marL="0" indent="0">
              <a:lnSpc>
                <a:spcPct val="150000"/>
              </a:lnSpc>
              <a:buNone/>
            </a:pPr>
            <a:r>
              <a:rPr lang="en-US" b="1">
                <a:latin typeface="Times New Roman" panose="02020603050405020304" pitchFamily="18" charset="0"/>
                <a:cs typeface="Times New Roman" panose="02020603050405020304" pitchFamily="18" charset="0"/>
              </a:rPr>
              <a:t>BLACK HAT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endParaRPr lang="en-US">
              <a:latin typeface="Times New Roman" panose="02020603050405020304" pitchFamily="18" charset="0"/>
              <a:cs typeface="Times New Roman" panose="02020603050405020304" pitchFamily="18" charset="0"/>
            </a:endParaRPr>
          </a:p>
        </p:txBody>
      </p:sp>
      <p:cxnSp>
        <p:nvCxnSpPr>
          <p:cNvPr id="7" name="Google Shape;78;p16">
            <a:extLst>
              <a:ext uri="{FF2B5EF4-FFF2-40B4-BE49-F238E27FC236}">
                <a16:creationId xmlns:a16="http://schemas.microsoft.com/office/drawing/2014/main" id="{7C8FF8F5-6125-0278-FEDB-C1D7BA3B6DF7}"/>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pic>
        <p:nvPicPr>
          <p:cNvPr id="6" name="Picture 5">
            <a:extLst>
              <a:ext uri="{FF2B5EF4-FFF2-40B4-BE49-F238E27FC236}">
                <a16:creationId xmlns:a16="http://schemas.microsoft.com/office/drawing/2014/main" id="{A50FC201-6D6E-3445-987B-B2FD401EE6A7}"/>
              </a:ext>
            </a:extLst>
          </p:cNvPr>
          <p:cNvPicPr>
            <a:picLocks noChangeAspect="1"/>
          </p:cNvPicPr>
          <p:nvPr/>
        </p:nvPicPr>
        <p:blipFill>
          <a:blip r:embed="rId3"/>
          <a:stretch>
            <a:fillRect/>
          </a:stretch>
        </p:blipFill>
        <p:spPr>
          <a:xfrm>
            <a:off x="5257800" y="1116012"/>
            <a:ext cx="6756788" cy="5029200"/>
          </a:xfrm>
          <a:prstGeom prst="rect">
            <a:avLst/>
          </a:prstGeom>
        </p:spPr>
      </p:pic>
      <p:sp>
        <p:nvSpPr>
          <p:cNvPr id="5" name="Slide Number Placeholder 4">
            <a:extLst>
              <a:ext uri="{FF2B5EF4-FFF2-40B4-BE49-F238E27FC236}">
                <a16:creationId xmlns:a16="http://schemas.microsoft.com/office/drawing/2014/main" id="{B82D2FE3-1DC1-4D13-A717-C64FB8E51D0C}"/>
              </a:ext>
            </a:extLst>
          </p:cNvPr>
          <p:cNvSpPr>
            <a:spLocks noGrp="1"/>
          </p:cNvSpPr>
          <p:nvPr>
            <p:ph type="sldNum" sz="quarter" idx="12"/>
          </p:nvPr>
        </p:nvSpPr>
        <p:spPr/>
        <p:txBody>
          <a:bodyPr/>
          <a:lstStyle/>
          <a:p>
            <a:fld id="{78002E0B-D3AC-4B48-88DB-9250F645449B}" type="slidenum">
              <a:rPr lang="vi-VN" smtClean="0"/>
              <a:t>8</a:t>
            </a:fld>
            <a:endParaRPr lang="vi-VN"/>
          </a:p>
        </p:txBody>
      </p:sp>
    </p:spTree>
    <p:extLst>
      <p:ext uri="{BB962C8B-B14F-4D97-AF65-F5344CB8AC3E}">
        <p14:creationId xmlns:p14="http://schemas.microsoft.com/office/powerpoint/2010/main" val="267311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5B0B-70EE-4BBB-924C-A2566DC4A1B4}"/>
              </a:ext>
            </a:extLst>
          </p:cNvPr>
          <p:cNvSpPr>
            <a:spLocks noGrp="1"/>
          </p:cNvSpPr>
          <p:nvPr>
            <p:ph type="title"/>
          </p:nvPr>
        </p:nvSpPr>
        <p:spPr>
          <a:xfrm>
            <a:off x="0" y="-17652"/>
            <a:ext cx="10515600" cy="922527"/>
          </a:xfrm>
        </p:spPr>
        <p:txBody>
          <a:bodyPr/>
          <a:lstStyle/>
          <a:p>
            <a:r>
              <a:rPr lang="en-US" b="1">
                <a:latin typeface="Times New Roman" panose="02020603050405020304" pitchFamily="18" charset="0"/>
                <a:cs typeface="Times New Roman" panose="02020603050405020304" pitchFamily="18" charset="0"/>
              </a:rPr>
              <a:t>1. License Plate Detection - Handcraft</a:t>
            </a:r>
            <a:endParaRPr lang="vi-VN"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7439916-984D-4A13-B880-D1019E9796E8}"/>
              </a:ext>
            </a:extLst>
          </p:cNvPr>
          <p:cNvSpPr>
            <a:spLocks noGrp="1"/>
          </p:cNvSpPr>
          <p:nvPr>
            <p:ph idx="1"/>
          </p:nvPr>
        </p:nvSpPr>
        <p:spPr>
          <a:xfrm>
            <a:off x="599499" y="2580415"/>
            <a:ext cx="3967528" cy="2100393"/>
          </a:xfrm>
        </p:spPr>
        <p:txBody>
          <a:bodyPr>
            <a:normAutofit/>
          </a:bodyPr>
          <a:lstStyle/>
          <a:p>
            <a:pPr marL="0" indent="0">
              <a:lnSpc>
                <a:spcPct val="150000"/>
              </a:lnSpc>
              <a:buNone/>
            </a:pPr>
            <a:r>
              <a:rPr lang="en-US" b="1">
                <a:latin typeface="Times New Roman" panose="02020603050405020304" pitchFamily="18" charset="0"/>
                <a:cs typeface="Times New Roman" panose="02020603050405020304" pitchFamily="18" charset="0"/>
              </a:rPr>
              <a:t>TOP HAT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nền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tối</a:t>
            </a:r>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BB64DE8-61DD-9BE0-30A5-9CC798738577}"/>
              </a:ext>
            </a:extLst>
          </p:cNvPr>
          <p:cNvPicPr>
            <a:picLocks/>
          </p:cNvPicPr>
          <p:nvPr/>
        </p:nvPicPr>
        <p:blipFill>
          <a:blip r:embed="rId3"/>
          <a:stretch>
            <a:fillRect/>
          </a:stretch>
        </p:blipFill>
        <p:spPr>
          <a:xfrm>
            <a:off x="5257800" y="1116012"/>
            <a:ext cx="6757200" cy="5029200"/>
          </a:xfrm>
          <a:prstGeom prst="rect">
            <a:avLst/>
          </a:prstGeom>
        </p:spPr>
      </p:pic>
      <p:cxnSp>
        <p:nvCxnSpPr>
          <p:cNvPr id="8" name="Google Shape;78;p16">
            <a:extLst>
              <a:ext uri="{FF2B5EF4-FFF2-40B4-BE49-F238E27FC236}">
                <a16:creationId xmlns:a16="http://schemas.microsoft.com/office/drawing/2014/main" id="{C91C7232-E3AB-D19D-1806-F5ACB3474BFB}"/>
              </a:ext>
            </a:extLst>
          </p:cNvPr>
          <p:cNvCxnSpPr>
            <a:cxnSpLocks/>
          </p:cNvCxnSpPr>
          <p:nvPr/>
        </p:nvCxnSpPr>
        <p:spPr>
          <a:xfrm>
            <a:off x="0" y="780150"/>
            <a:ext cx="12192000" cy="0"/>
          </a:xfrm>
          <a:prstGeom prst="straightConnector1">
            <a:avLst/>
          </a:prstGeom>
          <a:noFill/>
          <a:ln w="114300" cap="flat" cmpd="sng">
            <a:solidFill>
              <a:schemeClr val="dk1"/>
            </a:solidFill>
            <a:prstDash val="solid"/>
            <a:round/>
            <a:headEnd type="none" w="med" len="med"/>
            <a:tailEnd type="none" w="med" len="med"/>
          </a:ln>
        </p:spPr>
      </p:cxnSp>
      <p:sp>
        <p:nvSpPr>
          <p:cNvPr id="6" name="Slide Number Placeholder 5">
            <a:extLst>
              <a:ext uri="{FF2B5EF4-FFF2-40B4-BE49-F238E27FC236}">
                <a16:creationId xmlns:a16="http://schemas.microsoft.com/office/drawing/2014/main" id="{A0E11728-D0ED-4917-A40B-27B9898D01B3}"/>
              </a:ext>
            </a:extLst>
          </p:cNvPr>
          <p:cNvSpPr>
            <a:spLocks noGrp="1"/>
          </p:cNvSpPr>
          <p:nvPr>
            <p:ph type="sldNum" sz="quarter" idx="12"/>
          </p:nvPr>
        </p:nvSpPr>
        <p:spPr/>
        <p:txBody>
          <a:bodyPr/>
          <a:lstStyle/>
          <a:p>
            <a:fld id="{78002E0B-D3AC-4B48-88DB-9250F645449B}" type="slidenum">
              <a:rPr lang="vi-VN" smtClean="0"/>
              <a:t>9</a:t>
            </a:fld>
            <a:endParaRPr lang="vi-VN"/>
          </a:p>
        </p:txBody>
      </p:sp>
    </p:spTree>
    <p:extLst>
      <p:ext uri="{BB962C8B-B14F-4D97-AF65-F5344CB8AC3E}">
        <p14:creationId xmlns:p14="http://schemas.microsoft.com/office/powerpoint/2010/main" val="3309353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A30F3884CD43244294355762AE14FDC0" ma:contentTypeVersion="7" ma:contentTypeDescription="Tạo tài liệu mới." ma:contentTypeScope="" ma:versionID="ea113b58c91e5e2241628a302c57e3ca">
  <xsd:schema xmlns:xsd="http://www.w3.org/2001/XMLSchema" xmlns:xs="http://www.w3.org/2001/XMLSchema" xmlns:p="http://schemas.microsoft.com/office/2006/metadata/properties" xmlns:ns3="c8b53866-fdfd-416a-aee2-e50c3ae941dd" xmlns:ns4="9d433cf1-fba1-428a-9634-baf48b90bf9f" targetNamespace="http://schemas.microsoft.com/office/2006/metadata/properties" ma:root="true" ma:fieldsID="847e1bd01654936a54a2acb09cf722f5" ns3:_="" ns4:_="">
    <xsd:import namespace="c8b53866-fdfd-416a-aee2-e50c3ae941dd"/>
    <xsd:import namespace="9d433cf1-fba1-428a-9634-baf48b90bf9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53866-fdfd-416a-aee2-e50c3ae94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433cf1-fba1-428a-9634-baf48b90bf9f"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715AD5-463C-4935-8889-00A1E9AA2B21}">
  <ds:schemaRefs>
    <ds:schemaRef ds:uri="http://schemas.microsoft.com/office/infopath/2007/PartnerControls"/>
    <ds:schemaRef ds:uri="c8b53866-fdfd-416a-aee2-e50c3ae941dd"/>
    <ds:schemaRef ds:uri="http://schemas.microsoft.com/office/2006/metadata/propertie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9d433cf1-fba1-428a-9634-baf48b90bf9f"/>
  </ds:schemaRefs>
</ds:datastoreItem>
</file>

<file path=customXml/itemProps2.xml><?xml version="1.0" encoding="utf-8"?>
<ds:datastoreItem xmlns:ds="http://schemas.openxmlformats.org/officeDocument/2006/customXml" ds:itemID="{62025C8E-F349-46DA-96DF-2EEF8A24AC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53866-fdfd-416a-aee2-e50c3ae941dd"/>
    <ds:schemaRef ds:uri="9d433cf1-fba1-428a-9634-baf48b90b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1BF730-0565-4D30-BF42-A0CA9C7B13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69</TotalTime>
  <Words>2076</Words>
  <Application>Microsoft Office PowerPoint</Application>
  <PresentationFormat>Widescreen</PresentationFormat>
  <Paragraphs>292</Paragraphs>
  <Slides>45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Cambria Math</vt:lpstr>
      <vt:lpstr>MathJax_Main</vt:lpstr>
      <vt:lpstr>MathJax_Typewriter</vt:lpstr>
      <vt:lpstr>Times New Roman</vt:lpstr>
      <vt:lpstr>Office Theme</vt:lpstr>
      <vt:lpstr>Automatic License Plate Recognition</vt:lpstr>
      <vt:lpstr>Nội dung</vt:lpstr>
      <vt:lpstr>GIỚI THIỆU BÀI TOÁN</vt:lpstr>
      <vt:lpstr>MÔ TẢ BÀI TOÁN</vt:lpstr>
      <vt:lpstr>Pipeline</vt:lpstr>
      <vt:lpstr>1. License Plate Detection</vt:lpstr>
      <vt:lpstr>1. License Plate Detection</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 Handcraft</vt:lpstr>
      <vt:lpstr>1. License Plate Detection Haar - Cascades</vt:lpstr>
      <vt:lpstr>PowerPoint Presentation</vt:lpstr>
      <vt:lpstr>PowerPoint Presentation</vt:lpstr>
      <vt:lpstr>2. Character Recognition</vt:lpstr>
      <vt:lpstr>2. Character Recognition</vt:lpstr>
      <vt:lpstr>2. Character Recognition</vt:lpstr>
      <vt:lpstr>2. Character Recognition</vt:lpstr>
      <vt:lpstr>2. Character Recognition</vt:lpstr>
      <vt:lpstr>PowerPoint Presentation</vt:lpstr>
      <vt:lpstr>2. Character Recognition</vt:lpstr>
      <vt:lpstr>IoU (Intersection over Union)</vt:lpstr>
      <vt:lpstr>PRECISION - RECALL</vt:lpstr>
      <vt:lpstr>F1 SCORE</vt:lpstr>
      <vt:lpstr>PowerPoint Presentation</vt:lpstr>
      <vt:lpstr>PowerPoint Presentation</vt:lpstr>
      <vt:lpstr>PowerPoint Presentation</vt:lpstr>
      <vt:lpstr>PowerPoint Presentation</vt:lpstr>
      <vt:lpstr>Nhận xét</vt:lpstr>
      <vt:lpstr>Một số hình ảnh làm tốt</vt:lpstr>
      <vt:lpstr>Một số hình ảnh làm tốt</vt:lpstr>
      <vt:lpstr>Một số hình ảnh làm tốt</vt:lpstr>
      <vt:lpstr>Hạn chế</vt:lpstr>
      <vt:lpstr>Một số hình ảnh làm chưa tốt</vt:lpstr>
      <vt:lpstr>Một số hình ảnh làm chưa tốt</vt:lpstr>
      <vt:lpstr>Tham khảo</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License Plate Recognition</dc:title>
  <dc:creator>Trần Phú Vinh</dc:creator>
  <cp:lastModifiedBy>Trần Phú Vinh</cp:lastModifiedBy>
  <cp:revision>1</cp:revision>
  <dcterms:created xsi:type="dcterms:W3CDTF">2022-05-30T15:41:33Z</dcterms:created>
  <dcterms:modified xsi:type="dcterms:W3CDTF">2022-06-26T10:04:26Z</dcterms:modified>
</cp:coreProperties>
</file>